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91" r:id="rId11"/>
    <p:sldId id="312" r:id="rId12"/>
    <p:sldId id="316" r:id="rId13"/>
    <p:sldId id="263" r:id="rId14"/>
    <p:sldId id="272" r:id="rId15"/>
    <p:sldId id="273" r:id="rId16"/>
    <p:sldId id="274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6" r:id="rId25"/>
    <p:sldId id="277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321"/>
    <a:srgbClr val="997814"/>
    <a:srgbClr val="75310D"/>
    <a:srgbClr val="A43D2F"/>
    <a:srgbClr val="FF3737"/>
    <a:srgbClr val="F35777"/>
    <a:srgbClr val="820000"/>
    <a:srgbClr val="C00000"/>
    <a:srgbClr val="E21B1B"/>
    <a:srgbClr val="7C1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5274" autoAdjust="0"/>
  </p:normalViewPr>
  <p:slideViewPr>
    <p:cSldViewPr snapToGrid="0">
      <p:cViewPr varScale="1">
        <p:scale>
          <a:sx n="82" d="100"/>
          <a:sy n="82" d="100"/>
        </p:scale>
        <p:origin x="15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41EDB-200B-4427-8019-8134E13F93A5}" type="doc">
      <dgm:prSet loTypeId="urn:microsoft.com/office/officeart/2005/8/layout/vList5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sr-Latn-CS"/>
        </a:p>
      </dgm:t>
    </dgm:pt>
    <dgm:pt modelId="{AEBA8FA7-CA14-43F4-97AE-0A6CDBCAE12D}">
      <dgm:prSet custT="1"/>
      <dgm:spPr/>
      <dgm:t>
        <a:bodyPr/>
        <a:lstStyle/>
        <a:p>
          <a:pPr rtl="0"/>
          <a:r>
            <a:rPr lang="sr-Latn-CS" sz="2000" b="1" dirty="0">
              <a:latin typeface="Garamond" panose="02020404030301010803" pitchFamily="18" charset="0"/>
            </a:rPr>
            <a:t>Oksihemoglobin</a:t>
          </a:r>
        </a:p>
      </dgm:t>
    </dgm:pt>
    <dgm:pt modelId="{58BC4D09-2410-4931-9F29-5FE5ECC11E9D}" type="parTrans" cxnId="{4CB0DAE9-3508-4FE5-8CED-E0E7CAF3E5E3}">
      <dgm:prSet/>
      <dgm:spPr/>
      <dgm:t>
        <a:bodyPr/>
        <a:lstStyle/>
        <a:p>
          <a:endParaRPr lang="sr-Latn-CS"/>
        </a:p>
      </dgm:t>
    </dgm:pt>
    <dgm:pt modelId="{CBFBCF4D-C9B3-4B50-992C-AFCFC27A6E52}" type="sibTrans" cxnId="{4CB0DAE9-3508-4FE5-8CED-E0E7CAF3E5E3}">
      <dgm:prSet/>
      <dgm:spPr/>
      <dgm:t>
        <a:bodyPr/>
        <a:lstStyle/>
        <a:p>
          <a:endParaRPr lang="sr-Latn-CS"/>
        </a:p>
      </dgm:t>
    </dgm:pt>
    <dgm:pt modelId="{555FCD5F-045E-464A-BA5A-9AEBFB045106}">
      <dgm:prSet custT="1"/>
      <dgm:spPr/>
      <dgm:t>
        <a:bodyPr/>
        <a:lstStyle/>
        <a:p>
          <a:pPr rtl="0"/>
          <a:r>
            <a:rPr lang="sr-Latn-CS" sz="2000" b="1" dirty="0">
              <a:latin typeface="Garamond" panose="02020404030301010803" pitchFamily="18" charset="0"/>
            </a:rPr>
            <a:t>Dezoksihemoglobin</a:t>
          </a:r>
        </a:p>
      </dgm:t>
    </dgm:pt>
    <dgm:pt modelId="{DA7BBDFD-8C88-42BC-84CD-A525DD209F11}" type="parTrans" cxnId="{38B2AD2C-AE4F-4FB3-ADA8-AFEAFE4074DE}">
      <dgm:prSet/>
      <dgm:spPr/>
      <dgm:t>
        <a:bodyPr/>
        <a:lstStyle/>
        <a:p>
          <a:endParaRPr lang="sr-Latn-CS"/>
        </a:p>
      </dgm:t>
    </dgm:pt>
    <dgm:pt modelId="{4BEBFCE3-54EC-46FB-B3B5-7922B8BAEA87}" type="sibTrans" cxnId="{38B2AD2C-AE4F-4FB3-ADA8-AFEAFE4074DE}">
      <dgm:prSet/>
      <dgm:spPr/>
      <dgm:t>
        <a:bodyPr/>
        <a:lstStyle/>
        <a:p>
          <a:endParaRPr lang="sr-Latn-CS"/>
        </a:p>
      </dgm:t>
    </dgm:pt>
    <dgm:pt modelId="{70E1D642-F575-400E-AD3D-6AC339A7FA01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pPr rtl="0"/>
          <a:r>
            <a:rPr lang="sr-Latn-CS" sz="2000" b="1" dirty="0">
              <a:solidFill>
                <a:schemeClr val="bg1"/>
              </a:solidFill>
              <a:latin typeface="Garamond" panose="02020404030301010803" pitchFamily="18" charset="0"/>
            </a:rPr>
            <a:t>Karboksihemoglobin</a:t>
          </a:r>
        </a:p>
      </dgm:t>
    </dgm:pt>
    <dgm:pt modelId="{94689987-C1C0-4ABF-8A4F-A430EE1FC14F}" type="parTrans" cxnId="{8B72636C-CB26-4BBE-821B-E0509A09575A}">
      <dgm:prSet/>
      <dgm:spPr/>
      <dgm:t>
        <a:bodyPr/>
        <a:lstStyle/>
        <a:p>
          <a:endParaRPr lang="sr-Latn-CS"/>
        </a:p>
      </dgm:t>
    </dgm:pt>
    <dgm:pt modelId="{19D73FD9-DC13-45C2-9000-79251E7AB84F}" type="sibTrans" cxnId="{8B72636C-CB26-4BBE-821B-E0509A09575A}">
      <dgm:prSet/>
      <dgm:spPr/>
      <dgm:t>
        <a:bodyPr/>
        <a:lstStyle/>
        <a:p>
          <a:endParaRPr lang="sr-Latn-CS"/>
        </a:p>
      </dgm:t>
    </dgm:pt>
    <dgm:pt modelId="{3085D4FF-3F4F-4496-8942-91B55F9339B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r-Latn-CS" sz="2000" b="1" dirty="0">
              <a:solidFill>
                <a:schemeClr val="bg1"/>
              </a:solidFill>
              <a:latin typeface="Garamond" panose="02020404030301010803" pitchFamily="18" charset="0"/>
            </a:rPr>
            <a:t>Methemoglobin</a:t>
          </a:r>
        </a:p>
      </dgm:t>
    </dgm:pt>
    <dgm:pt modelId="{7D858D4E-7AC0-4E67-893C-2750A2D8614D}" type="parTrans" cxnId="{CC780E8B-2C0C-4BB8-A61D-9394D0D2E0B3}">
      <dgm:prSet/>
      <dgm:spPr/>
      <dgm:t>
        <a:bodyPr/>
        <a:lstStyle/>
        <a:p>
          <a:endParaRPr lang="sr-Latn-CS"/>
        </a:p>
      </dgm:t>
    </dgm:pt>
    <dgm:pt modelId="{8E24DAB2-F964-4AAF-976D-1DEC0CDDC1DE}" type="sibTrans" cxnId="{CC780E8B-2C0C-4BB8-A61D-9394D0D2E0B3}">
      <dgm:prSet/>
      <dgm:spPr/>
      <dgm:t>
        <a:bodyPr/>
        <a:lstStyle/>
        <a:p>
          <a:endParaRPr lang="sr-Latn-CS"/>
        </a:p>
      </dgm:t>
    </dgm:pt>
    <dgm:pt modelId="{EE9B6C22-AA02-45C1-B5E9-3206E53BFA1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r-Latn-CS" sz="2000" b="1" dirty="0">
              <a:latin typeface="Garamond" panose="02020404030301010803" pitchFamily="18" charset="0"/>
            </a:rPr>
            <a:t>Sulfohemoglobin</a:t>
          </a:r>
        </a:p>
      </dgm:t>
    </dgm:pt>
    <dgm:pt modelId="{39584FD0-2AA2-413D-ACD3-6E8B457D40CB}" type="parTrans" cxnId="{833F5B10-37E2-4557-99BC-3F4D1F6D965E}">
      <dgm:prSet/>
      <dgm:spPr/>
      <dgm:t>
        <a:bodyPr/>
        <a:lstStyle/>
        <a:p>
          <a:endParaRPr lang="sr-Latn-CS"/>
        </a:p>
      </dgm:t>
    </dgm:pt>
    <dgm:pt modelId="{66519E88-70EB-4301-B3D8-B1EB583C339F}" type="sibTrans" cxnId="{833F5B10-37E2-4557-99BC-3F4D1F6D965E}">
      <dgm:prSet/>
      <dgm:spPr/>
      <dgm:t>
        <a:bodyPr/>
        <a:lstStyle/>
        <a:p>
          <a:endParaRPr lang="sr-Latn-CS"/>
        </a:p>
      </dgm:t>
    </dgm:pt>
    <dgm:pt modelId="{E0C3B6E7-EBBF-41E9-B8FE-D038005D31B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r-Latn-CS" sz="2000" b="1" dirty="0">
              <a:latin typeface="Garamond" panose="02020404030301010803" pitchFamily="18" charset="0"/>
            </a:rPr>
            <a:t>Nitrozohemoglobin</a:t>
          </a:r>
        </a:p>
      </dgm:t>
    </dgm:pt>
    <dgm:pt modelId="{E760DB89-C530-479A-BBE8-952BCEDCF72F}" type="parTrans" cxnId="{A5AF407E-7618-49D9-AE72-F9346DE6B562}">
      <dgm:prSet/>
      <dgm:spPr/>
      <dgm:t>
        <a:bodyPr/>
        <a:lstStyle/>
        <a:p>
          <a:endParaRPr lang="sr-Latn-CS"/>
        </a:p>
      </dgm:t>
    </dgm:pt>
    <dgm:pt modelId="{137D74E8-63C7-468E-BB67-ACB4F18C0A1B}" type="sibTrans" cxnId="{A5AF407E-7618-49D9-AE72-F9346DE6B562}">
      <dgm:prSet/>
      <dgm:spPr/>
      <dgm:t>
        <a:bodyPr/>
        <a:lstStyle/>
        <a:p>
          <a:endParaRPr lang="sr-Latn-CS"/>
        </a:p>
      </dgm:t>
    </dgm:pt>
    <dgm:pt modelId="{3F61D164-E376-4BC8-AFB2-B23F7027CCFB}">
      <dgm:prSet custT="1"/>
      <dgm:spPr/>
      <dgm:t>
        <a:bodyPr/>
        <a:lstStyle/>
        <a:p>
          <a:r>
            <a:rPr lang="sr-Latn-CS" sz="2000" b="1" dirty="0">
              <a:latin typeface="Garamond" panose="02020404030301010803" pitchFamily="18" charset="0"/>
            </a:rPr>
            <a:t>Karbaminohemoglobin</a:t>
          </a:r>
          <a:endParaRPr lang="en-US" sz="2000" b="1" dirty="0">
            <a:latin typeface="Garamond" panose="02020404030301010803" pitchFamily="18" charset="0"/>
          </a:endParaRPr>
        </a:p>
      </dgm:t>
    </dgm:pt>
    <dgm:pt modelId="{E7B32FF2-AEA6-4BA2-BB5C-2E2768D9CC76}" type="parTrans" cxnId="{AEB9211E-E895-4859-88EE-F10B3CB67A4A}">
      <dgm:prSet/>
      <dgm:spPr/>
      <dgm:t>
        <a:bodyPr/>
        <a:lstStyle/>
        <a:p>
          <a:endParaRPr lang="en-US"/>
        </a:p>
      </dgm:t>
    </dgm:pt>
    <dgm:pt modelId="{E91C9F7E-37C3-4EEB-9076-DC17F30CE9C6}" type="sibTrans" cxnId="{AEB9211E-E895-4859-88EE-F10B3CB67A4A}">
      <dgm:prSet/>
      <dgm:spPr/>
      <dgm:t>
        <a:bodyPr/>
        <a:lstStyle/>
        <a:p>
          <a:endParaRPr lang="en-US"/>
        </a:p>
      </dgm:t>
    </dgm:pt>
    <dgm:pt modelId="{26119B20-7018-44E2-86F9-93B5AC627DC1}" type="pres">
      <dgm:prSet presAssocID="{0BA41EDB-200B-4427-8019-8134E13F93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4829A-DE9B-44C2-A5BB-7A23998FB5CA}" type="pres">
      <dgm:prSet presAssocID="{AEBA8FA7-CA14-43F4-97AE-0A6CDBCAE12D}" presName="linNode" presStyleCnt="0"/>
      <dgm:spPr/>
    </dgm:pt>
    <dgm:pt modelId="{60A8BC7A-4B1C-4B5E-AB81-E2C47FB2AF67}" type="pres">
      <dgm:prSet presAssocID="{AEBA8FA7-CA14-43F4-97AE-0A6CDBCAE12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BFED2-2DE6-4B40-A33E-94F087791414}" type="pres">
      <dgm:prSet presAssocID="{CBFBCF4D-C9B3-4B50-992C-AFCFC27A6E52}" presName="sp" presStyleCnt="0"/>
      <dgm:spPr/>
    </dgm:pt>
    <dgm:pt modelId="{3203C018-90CF-4712-BAE2-6A6967D164B5}" type="pres">
      <dgm:prSet presAssocID="{555FCD5F-045E-464A-BA5A-9AEBFB045106}" presName="linNode" presStyleCnt="0"/>
      <dgm:spPr/>
    </dgm:pt>
    <dgm:pt modelId="{AC85B250-3467-4F90-BB7B-E352BCD65553}" type="pres">
      <dgm:prSet presAssocID="{555FCD5F-045E-464A-BA5A-9AEBFB045106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58F5C-BFA1-4A52-BC72-CBA603CA13B7}" type="pres">
      <dgm:prSet presAssocID="{4BEBFCE3-54EC-46FB-B3B5-7922B8BAEA87}" presName="sp" presStyleCnt="0"/>
      <dgm:spPr/>
    </dgm:pt>
    <dgm:pt modelId="{93673155-7D8A-423F-8134-884DBF153DB0}" type="pres">
      <dgm:prSet presAssocID="{3F61D164-E376-4BC8-AFB2-B23F7027CCFB}" presName="linNode" presStyleCnt="0"/>
      <dgm:spPr/>
    </dgm:pt>
    <dgm:pt modelId="{E55F4288-61A2-41EF-AEED-EEAD42AE5457}" type="pres">
      <dgm:prSet presAssocID="{3F61D164-E376-4BC8-AFB2-B23F7027CCFB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698-4599-4480-B916-6C24919E9A37}" type="pres">
      <dgm:prSet presAssocID="{E91C9F7E-37C3-4EEB-9076-DC17F30CE9C6}" presName="sp" presStyleCnt="0"/>
      <dgm:spPr/>
    </dgm:pt>
    <dgm:pt modelId="{D0B71FA2-3089-4821-A132-D47E0F0D11BE}" type="pres">
      <dgm:prSet presAssocID="{70E1D642-F575-400E-AD3D-6AC339A7FA01}" presName="linNode" presStyleCnt="0"/>
      <dgm:spPr/>
    </dgm:pt>
    <dgm:pt modelId="{F92D2D51-F44F-45AD-B04F-B6AB8E758AAC}" type="pres">
      <dgm:prSet presAssocID="{70E1D642-F575-400E-AD3D-6AC339A7FA01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023C5-46F4-403A-896B-91BEA814FDBB}" type="pres">
      <dgm:prSet presAssocID="{19D73FD9-DC13-45C2-9000-79251E7AB84F}" presName="sp" presStyleCnt="0"/>
      <dgm:spPr/>
    </dgm:pt>
    <dgm:pt modelId="{0FD4EECA-28C6-4A1D-8386-561609853FD1}" type="pres">
      <dgm:prSet presAssocID="{3085D4FF-3F4F-4496-8942-91B55F9339B5}" presName="linNode" presStyleCnt="0"/>
      <dgm:spPr/>
    </dgm:pt>
    <dgm:pt modelId="{74377F18-2C9C-4232-828E-0A41D8BBA007}" type="pres">
      <dgm:prSet presAssocID="{3085D4FF-3F4F-4496-8942-91B55F9339B5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F803A-4C7B-40AF-A84C-6A9264BC3347}" type="pres">
      <dgm:prSet presAssocID="{8E24DAB2-F964-4AAF-976D-1DEC0CDDC1DE}" presName="sp" presStyleCnt="0"/>
      <dgm:spPr/>
    </dgm:pt>
    <dgm:pt modelId="{BA1DFDD0-298A-49FF-A06F-CE6A4E959613}" type="pres">
      <dgm:prSet presAssocID="{EE9B6C22-AA02-45C1-B5E9-3206E53BFA12}" presName="linNode" presStyleCnt="0"/>
      <dgm:spPr/>
    </dgm:pt>
    <dgm:pt modelId="{754A844D-718D-43C6-B99A-B4DE7C49B46C}" type="pres">
      <dgm:prSet presAssocID="{EE9B6C22-AA02-45C1-B5E9-3206E53BFA12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6870F-1F1B-4287-AF72-2B0DAB9378D8}" type="pres">
      <dgm:prSet presAssocID="{66519E88-70EB-4301-B3D8-B1EB583C339F}" presName="sp" presStyleCnt="0"/>
      <dgm:spPr/>
    </dgm:pt>
    <dgm:pt modelId="{9AB50BD1-92CB-4EF2-B00D-3430BB5DEB3F}" type="pres">
      <dgm:prSet presAssocID="{E0C3B6E7-EBBF-41E9-B8FE-D038005D31B3}" presName="linNode" presStyleCnt="0"/>
      <dgm:spPr/>
    </dgm:pt>
    <dgm:pt modelId="{F47D21B1-4F63-4A3A-BFFA-66D342BC3CB3}" type="pres">
      <dgm:prSet presAssocID="{E0C3B6E7-EBBF-41E9-B8FE-D038005D31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B9211E-E895-4859-88EE-F10B3CB67A4A}" srcId="{0BA41EDB-200B-4427-8019-8134E13F93A5}" destId="{3F61D164-E376-4BC8-AFB2-B23F7027CCFB}" srcOrd="2" destOrd="0" parTransId="{E7B32FF2-AEA6-4BA2-BB5C-2E2768D9CC76}" sibTransId="{E91C9F7E-37C3-4EEB-9076-DC17F30CE9C6}"/>
    <dgm:cxn modelId="{38B2AD2C-AE4F-4FB3-ADA8-AFEAFE4074DE}" srcId="{0BA41EDB-200B-4427-8019-8134E13F93A5}" destId="{555FCD5F-045E-464A-BA5A-9AEBFB045106}" srcOrd="1" destOrd="0" parTransId="{DA7BBDFD-8C88-42BC-84CD-A525DD209F11}" sibTransId="{4BEBFCE3-54EC-46FB-B3B5-7922B8BAEA87}"/>
    <dgm:cxn modelId="{D96BDA7B-A430-4E5B-9596-36E746689285}" type="presOf" srcId="{EE9B6C22-AA02-45C1-B5E9-3206E53BFA12}" destId="{754A844D-718D-43C6-B99A-B4DE7C49B46C}" srcOrd="0" destOrd="0" presId="urn:microsoft.com/office/officeart/2005/8/layout/vList5"/>
    <dgm:cxn modelId="{BB7555DE-6F9C-4DD7-9AE9-157E27D56F02}" type="presOf" srcId="{AEBA8FA7-CA14-43F4-97AE-0A6CDBCAE12D}" destId="{60A8BC7A-4B1C-4B5E-AB81-E2C47FB2AF67}" srcOrd="0" destOrd="0" presId="urn:microsoft.com/office/officeart/2005/8/layout/vList5"/>
    <dgm:cxn modelId="{9D770BD9-2F15-4299-8E5F-EB1464DD1139}" type="presOf" srcId="{70E1D642-F575-400E-AD3D-6AC339A7FA01}" destId="{F92D2D51-F44F-45AD-B04F-B6AB8E758AAC}" srcOrd="0" destOrd="0" presId="urn:microsoft.com/office/officeart/2005/8/layout/vList5"/>
    <dgm:cxn modelId="{948DF0B0-9DD9-4A10-9BFB-65B32D2F6E11}" type="presOf" srcId="{3085D4FF-3F4F-4496-8942-91B55F9339B5}" destId="{74377F18-2C9C-4232-828E-0A41D8BBA007}" srcOrd="0" destOrd="0" presId="urn:microsoft.com/office/officeart/2005/8/layout/vList5"/>
    <dgm:cxn modelId="{4CB0DAE9-3508-4FE5-8CED-E0E7CAF3E5E3}" srcId="{0BA41EDB-200B-4427-8019-8134E13F93A5}" destId="{AEBA8FA7-CA14-43F4-97AE-0A6CDBCAE12D}" srcOrd="0" destOrd="0" parTransId="{58BC4D09-2410-4931-9F29-5FE5ECC11E9D}" sibTransId="{CBFBCF4D-C9B3-4B50-992C-AFCFC27A6E52}"/>
    <dgm:cxn modelId="{A5AF407E-7618-49D9-AE72-F9346DE6B562}" srcId="{0BA41EDB-200B-4427-8019-8134E13F93A5}" destId="{E0C3B6E7-EBBF-41E9-B8FE-D038005D31B3}" srcOrd="6" destOrd="0" parTransId="{E760DB89-C530-479A-BBE8-952BCEDCF72F}" sibTransId="{137D74E8-63C7-468E-BB67-ACB4F18C0A1B}"/>
    <dgm:cxn modelId="{E609A78D-C7CC-4D8E-86EC-702885984DCB}" type="presOf" srcId="{3F61D164-E376-4BC8-AFB2-B23F7027CCFB}" destId="{E55F4288-61A2-41EF-AEED-EEAD42AE5457}" srcOrd="0" destOrd="0" presId="urn:microsoft.com/office/officeart/2005/8/layout/vList5"/>
    <dgm:cxn modelId="{433D9BF1-7E5A-43A7-93B2-660BE9CBB73A}" type="presOf" srcId="{555FCD5F-045E-464A-BA5A-9AEBFB045106}" destId="{AC85B250-3467-4F90-BB7B-E352BCD65553}" srcOrd="0" destOrd="0" presId="urn:microsoft.com/office/officeart/2005/8/layout/vList5"/>
    <dgm:cxn modelId="{833F5B10-37E2-4557-99BC-3F4D1F6D965E}" srcId="{0BA41EDB-200B-4427-8019-8134E13F93A5}" destId="{EE9B6C22-AA02-45C1-B5E9-3206E53BFA12}" srcOrd="5" destOrd="0" parTransId="{39584FD0-2AA2-413D-ACD3-6E8B457D40CB}" sibTransId="{66519E88-70EB-4301-B3D8-B1EB583C339F}"/>
    <dgm:cxn modelId="{8B72636C-CB26-4BBE-821B-E0509A09575A}" srcId="{0BA41EDB-200B-4427-8019-8134E13F93A5}" destId="{70E1D642-F575-400E-AD3D-6AC339A7FA01}" srcOrd="3" destOrd="0" parTransId="{94689987-C1C0-4ABF-8A4F-A430EE1FC14F}" sibTransId="{19D73FD9-DC13-45C2-9000-79251E7AB84F}"/>
    <dgm:cxn modelId="{EB52AF53-7FC5-445F-9629-9C879B1ECC9E}" type="presOf" srcId="{E0C3B6E7-EBBF-41E9-B8FE-D038005D31B3}" destId="{F47D21B1-4F63-4A3A-BFFA-66D342BC3CB3}" srcOrd="0" destOrd="0" presId="urn:microsoft.com/office/officeart/2005/8/layout/vList5"/>
    <dgm:cxn modelId="{EE193736-12DA-4D31-A4DA-E9B4A62601B9}" type="presOf" srcId="{0BA41EDB-200B-4427-8019-8134E13F93A5}" destId="{26119B20-7018-44E2-86F9-93B5AC627DC1}" srcOrd="0" destOrd="0" presId="urn:microsoft.com/office/officeart/2005/8/layout/vList5"/>
    <dgm:cxn modelId="{CC780E8B-2C0C-4BB8-A61D-9394D0D2E0B3}" srcId="{0BA41EDB-200B-4427-8019-8134E13F93A5}" destId="{3085D4FF-3F4F-4496-8942-91B55F9339B5}" srcOrd="4" destOrd="0" parTransId="{7D858D4E-7AC0-4E67-893C-2750A2D8614D}" sibTransId="{8E24DAB2-F964-4AAF-976D-1DEC0CDDC1DE}"/>
    <dgm:cxn modelId="{BE3793B7-BFDE-4B90-B918-15A30C87C305}" type="presParOf" srcId="{26119B20-7018-44E2-86F9-93B5AC627DC1}" destId="{7FD4829A-DE9B-44C2-A5BB-7A23998FB5CA}" srcOrd="0" destOrd="0" presId="urn:microsoft.com/office/officeart/2005/8/layout/vList5"/>
    <dgm:cxn modelId="{4A61A857-716E-47A1-BBD2-35512766C56C}" type="presParOf" srcId="{7FD4829A-DE9B-44C2-A5BB-7A23998FB5CA}" destId="{60A8BC7A-4B1C-4B5E-AB81-E2C47FB2AF67}" srcOrd="0" destOrd="0" presId="urn:microsoft.com/office/officeart/2005/8/layout/vList5"/>
    <dgm:cxn modelId="{B5B471FF-90CE-4348-B1B6-8634625015F5}" type="presParOf" srcId="{26119B20-7018-44E2-86F9-93B5AC627DC1}" destId="{7E4BFED2-2DE6-4B40-A33E-94F087791414}" srcOrd="1" destOrd="0" presId="urn:microsoft.com/office/officeart/2005/8/layout/vList5"/>
    <dgm:cxn modelId="{014A75D4-1906-4AA2-AAD4-8961A9FFEEE6}" type="presParOf" srcId="{26119B20-7018-44E2-86F9-93B5AC627DC1}" destId="{3203C018-90CF-4712-BAE2-6A6967D164B5}" srcOrd="2" destOrd="0" presId="urn:microsoft.com/office/officeart/2005/8/layout/vList5"/>
    <dgm:cxn modelId="{3B3B8682-C27D-4F27-A2F4-92D53EBC8211}" type="presParOf" srcId="{3203C018-90CF-4712-BAE2-6A6967D164B5}" destId="{AC85B250-3467-4F90-BB7B-E352BCD65553}" srcOrd="0" destOrd="0" presId="urn:microsoft.com/office/officeart/2005/8/layout/vList5"/>
    <dgm:cxn modelId="{E1FAB890-9D3E-4600-A199-2CBEA9FCD2A1}" type="presParOf" srcId="{26119B20-7018-44E2-86F9-93B5AC627DC1}" destId="{B0A58F5C-BFA1-4A52-BC72-CBA603CA13B7}" srcOrd="3" destOrd="0" presId="urn:microsoft.com/office/officeart/2005/8/layout/vList5"/>
    <dgm:cxn modelId="{70FDA1EE-C2CB-4748-BDB8-CA3CB06A4D99}" type="presParOf" srcId="{26119B20-7018-44E2-86F9-93B5AC627DC1}" destId="{93673155-7D8A-423F-8134-884DBF153DB0}" srcOrd="4" destOrd="0" presId="urn:microsoft.com/office/officeart/2005/8/layout/vList5"/>
    <dgm:cxn modelId="{E54F586A-1C49-4899-A903-D7C0405FCE7D}" type="presParOf" srcId="{93673155-7D8A-423F-8134-884DBF153DB0}" destId="{E55F4288-61A2-41EF-AEED-EEAD42AE5457}" srcOrd="0" destOrd="0" presId="urn:microsoft.com/office/officeart/2005/8/layout/vList5"/>
    <dgm:cxn modelId="{1C2422D6-41C5-43D5-92FE-54B348B6760B}" type="presParOf" srcId="{26119B20-7018-44E2-86F9-93B5AC627DC1}" destId="{32528698-4599-4480-B916-6C24919E9A37}" srcOrd="5" destOrd="0" presId="urn:microsoft.com/office/officeart/2005/8/layout/vList5"/>
    <dgm:cxn modelId="{AA4D394A-0B3D-45E1-AA12-6610AB08805F}" type="presParOf" srcId="{26119B20-7018-44E2-86F9-93B5AC627DC1}" destId="{D0B71FA2-3089-4821-A132-D47E0F0D11BE}" srcOrd="6" destOrd="0" presId="urn:microsoft.com/office/officeart/2005/8/layout/vList5"/>
    <dgm:cxn modelId="{B5A566D4-1BF5-4B71-855D-3B833E107887}" type="presParOf" srcId="{D0B71FA2-3089-4821-A132-D47E0F0D11BE}" destId="{F92D2D51-F44F-45AD-B04F-B6AB8E758AAC}" srcOrd="0" destOrd="0" presId="urn:microsoft.com/office/officeart/2005/8/layout/vList5"/>
    <dgm:cxn modelId="{6CD0FB39-DEF4-4C2B-9178-956C272B2B1F}" type="presParOf" srcId="{26119B20-7018-44E2-86F9-93B5AC627DC1}" destId="{A50023C5-46F4-403A-896B-91BEA814FDBB}" srcOrd="7" destOrd="0" presId="urn:microsoft.com/office/officeart/2005/8/layout/vList5"/>
    <dgm:cxn modelId="{D5B7EDE6-F242-4303-BC97-D758E56137D2}" type="presParOf" srcId="{26119B20-7018-44E2-86F9-93B5AC627DC1}" destId="{0FD4EECA-28C6-4A1D-8386-561609853FD1}" srcOrd="8" destOrd="0" presId="urn:microsoft.com/office/officeart/2005/8/layout/vList5"/>
    <dgm:cxn modelId="{BAFB0AE7-DD7E-436D-8172-ED0B3F85E847}" type="presParOf" srcId="{0FD4EECA-28C6-4A1D-8386-561609853FD1}" destId="{74377F18-2C9C-4232-828E-0A41D8BBA007}" srcOrd="0" destOrd="0" presId="urn:microsoft.com/office/officeart/2005/8/layout/vList5"/>
    <dgm:cxn modelId="{8B5320B8-18F2-4527-9EAC-47378B17BE90}" type="presParOf" srcId="{26119B20-7018-44E2-86F9-93B5AC627DC1}" destId="{60DF803A-4C7B-40AF-A84C-6A9264BC3347}" srcOrd="9" destOrd="0" presId="urn:microsoft.com/office/officeart/2005/8/layout/vList5"/>
    <dgm:cxn modelId="{539FF5B6-2EF4-4257-9AEC-01610B7364BB}" type="presParOf" srcId="{26119B20-7018-44E2-86F9-93B5AC627DC1}" destId="{BA1DFDD0-298A-49FF-A06F-CE6A4E959613}" srcOrd="10" destOrd="0" presId="urn:microsoft.com/office/officeart/2005/8/layout/vList5"/>
    <dgm:cxn modelId="{C89DE090-AAF4-4ADD-802D-6460A5C6454D}" type="presParOf" srcId="{BA1DFDD0-298A-49FF-A06F-CE6A4E959613}" destId="{754A844D-718D-43C6-B99A-B4DE7C49B46C}" srcOrd="0" destOrd="0" presId="urn:microsoft.com/office/officeart/2005/8/layout/vList5"/>
    <dgm:cxn modelId="{209F6010-B191-4C66-BA26-9AD64EAE2916}" type="presParOf" srcId="{26119B20-7018-44E2-86F9-93B5AC627DC1}" destId="{7786870F-1F1B-4287-AF72-2B0DAB9378D8}" srcOrd="11" destOrd="0" presId="urn:microsoft.com/office/officeart/2005/8/layout/vList5"/>
    <dgm:cxn modelId="{1154FC89-EF38-4C8F-8C71-5F1D63158068}" type="presParOf" srcId="{26119B20-7018-44E2-86F9-93B5AC627DC1}" destId="{9AB50BD1-92CB-4EF2-B00D-3430BB5DEB3F}" srcOrd="12" destOrd="0" presId="urn:microsoft.com/office/officeart/2005/8/layout/vList5"/>
    <dgm:cxn modelId="{0111A61D-5BBE-45ED-9533-BE8987B80472}" type="presParOf" srcId="{9AB50BD1-92CB-4EF2-B00D-3430BB5DEB3F}" destId="{F47D21B1-4F63-4A3A-BFFA-66D342BC3CB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8BC7A-4B1C-4B5E-AB81-E2C47FB2AF67}">
      <dsp:nvSpPr>
        <dsp:cNvPr id="0" name=""/>
        <dsp:cNvSpPr/>
      </dsp:nvSpPr>
      <dsp:spPr>
        <a:xfrm>
          <a:off x="2420119" y="360"/>
          <a:ext cx="2722634" cy="577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latin typeface="Garamond" panose="02020404030301010803" pitchFamily="18" charset="0"/>
            </a:rPr>
            <a:t>Oksihemoglobin</a:t>
          </a:r>
        </a:p>
      </dsp:txBody>
      <dsp:txXfrm>
        <a:off x="2448299" y="28540"/>
        <a:ext cx="2666274" cy="520916"/>
      </dsp:txXfrm>
    </dsp:sp>
    <dsp:sp modelId="{AC85B250-3467-4F90-BB7B-E352BCD65553}">
      <dsp:nvSpPr>
        <dsp:cNvPr id="0" name=""/>
        <dsp:cNvSpPr/>
      </dsp:nvSpPr>
      <dsp:spPr>
        <a:xfrm>
          <a:off x="2420119" y="606500"/>
          <a:ext cx="2722634" cy="577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latin typeface="Garamond" panose="02020404030301010803" pitchFamily="18" charset="0"/>
            </a:rPr>
            <a:t>Dezoksihemoglobin</a:t>
          </a:r>
        </a:p>
      </dsp:txBody>
      <dsp:txXfrm>
        <a:off x="2448299" y="634680"/>
        <a:ext cx="2666274" cy="520916"/>
      </dsp:txXfrm>
    </dsp:sp>
    <dsp:sp modelId="{E55F4288-61A2-41EF-AEED-EEAD42AE5457}">
      <dsp:nvSpPr>
        <dsp:cNvPr id="0" name=""/>
        <dsp:cNvSpPr/>
      </dsp:nvSpPr>
      <dsp:spPr>
        <a:xfrm>
          <a:off x="2420119" y="1212641"/>
          <a:ext cx="2722634" cy="577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latin typeface="Garamond" panose="02020404030301010803" pitchFamily="18" charset="0"/>
            </a:rPr>
            <a:t>Karbaminohemoglobin</a:t>
          </a:r>
          <a:endParaRPr lang="en-US" sz="2000" b="1" kern="1200" dirty="0">
            <a:latin typeface="Garamond" panose="02020404030301010803" pitchFamily="18" charset="0"/>
          </a:endParaRPr>
        </a:p>
      </dsp:txBody>
      <dsp:txXfrm>
        <a:off x="2448299" y="1240821"/>
        <a:ext cx="2666274" cy="520916"/>
      </dsp:txXfrm>
    </dsp:sp>
    <dsp:sp modelId="{F92D2D51-F44F-45AD-B04F-B6AB8E758AAC}">
      <dsp:nvSpPr>
        <dsp:cNvPr id="0" name=""/>
        <dsp:cNvSpPr/>
      </dsp:nvSpPr>
      <dsp:spPr>
        <a:xfrm>
          <a:off x="2420119" y="1818782"/>
          <a:ext cx="2722634" cy="577276"/>
        </a:xfrm>
        <a:prstGeom prst="round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solidFill>
                <a:schemeClr val="bg1"/>
              </a:solidFill>
              <a:latin typeface="Garamond" panose="02020404030301010803" pitchFamily="18" charset="0"/>
            </a:rPr>
            <a:t>Karboksihemoglobin</a:t>
          </a:r>
        </a:p>
      </dsp:txBody>
      <dsp:txXfrm>
        <a:off x="2448299" y="1846962"/>
        <a:ext cx="2666274" cy="520916"/>
      </dsp:txXfrm>
    </dsp:sp>
    <dsp:sp modelId="{74377F18-2C9C-4232-828E-0A41D8BBA007}">
      <dsp:nvSpPr>
        <dsp:cNvPr id="0" name=""/>
        <dsp:cNvSpPr/>
      </dsp:nvSpPr>
      <dsp:spPr>
        <a:xfrm>
          <a:off x="2420119" y="2424923"/>
          <a:ext cx="2722634" cy="57727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solidFill>
                <a:schemeClr val="bg1"/>
              </a:solidFill>
              <a:latin typeface="Garamond" panose="02020404030301010803" pitchFamily="18" charset="0"/>
            </a:rPr>
            <a:t>Methemoglobin</a:t>
          </a:r>
        </a:p>
      </dsp:txBody>
      <dsp:txXfrm>
        <a:off x="2448299" y="2453103"/>
        <a:ext cx="2666274" cy="520916"/>
      </dsp:txXfrm>
    </dsp:sp>
    <dsp:sp modelId="{754A844D-718D-43C6-B99A-B4DE7C49B46C}">
      <dsp:nvSpPr>
        <dsp:cNvPr id="0" name=""/>
        <dsp:cNvSpPr/>
      </dsp:nvSpPr>
      <dsp:spPr>
        <a:xfrm>
          <a:off x="2420119" y="3031064"/>
          <a:ext cx="2722634" cy="577276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latin typeface="Garamond" panose="02020404030301010803" pitchFamily="18" charset="0"/>
            </a:rPr>
            <a:t>Sulfohemoglobin</a:t>
          </a:r>
        </a:p>
      </dsp:txBody>
      <dsp:txXfrm>
        <a:off x="2448299" y="3059244"/>
        <a:ext cx="2666274" cy="520916"/>
      </dsp:txXfrm>
    </dsp:sp>
    <dsp:sp modelId="{F47D21B1-4F63-4A3A-BFFA-66D342BC3CB3}">
      <dsp:nvSpPr>
        <dsp:cNvPr id="0" name=""/>
        <dsp:cNvSpPr/>
      </dsp:nvSpPr>
      <dsp:spPr>
        <a:xfrm>
          <a:off x="2420119" y="3637204"/>
          <a:ext cx="2722634" cy="577276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latin typeface="Garamond" panose="02020404030301010803" pitchFamily="18" charset="0"/>
            </a:rPr>
            <a:t>Nitrozohemoglobin</a:t>
          </a:r>
        </a:p>
      </dsp:txBody>
      <dsp:txXfrm>
        <a:off x="2448299" y="3665384"/>
        <a:ext cx="2666274" cy="52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D472-299B-4C21-BDE1-4646D6FC0B59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B1B1-8467-499B-861D-9280BD5A7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5B1B1-8467-499B-861D-9280BD5A7B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6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5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1619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9052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3114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22499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10275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2642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9380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5520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8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58972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25011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2294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9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7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4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E8FE-CA5B-4F48-9ACE-A5E8709E64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8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009BA-DFCE-48F5-A015-6B060634ED55}" type="datetimeFigureOut">
              <a:rPr lang="sr-Latn-CS" smtClean="0"/>
              <a:pPr/>
              <a:t>24.11.2024.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76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4.jp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193" y="4100946"/>
            <a:ext cx="3733800" cy="28575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228600"/>
            <a:ext cx="4648200" cy="1371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8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7D8EED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7D8EED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7D8EED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7D8EED"/>
              </a:solidFill>
              <a:latin typeface="Garamond" pitchFamily="18" charset="0"/>
            </a:endParaRPr>
          </a:p>
        </p:txBody>
      </p:sp>
      <p:pic>
        <p:nvPicPr>
          <p:cNvPr id="5" name="Picture 4" descr="FV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28600"/>
            <a:ext cx="1542189" cy="1542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97382" y="1884219"/>
            <a:ext cx="2590800" cy="6858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IX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5020" y="2570019"/>
            <a:ext cx="7975523" cy="2195945"/>
          </a:xfrm>
          <a:prstGeom prst="roundRect">
            <a:avLst/>
          </a:prstGeom>
          <a:solidFill>
            <a:schemeClr val="bg1">
              <a:alpha val="24000"/>
            </a:schemeClr>
          </a:solidFill>
          <a:ln w="381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itchFamily="18" charset="0"/>
              </a:rPr>
              <a:t>Određivanje brzine sedimentacije eritrocita</a:t>
            </a:r>
          </a:p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itchFamily="18" charset="0"/>
              </a:rPr>
              <a:t>Ispitivanje osmotske rezistencije eritrocita</a:t>
            </a:r>
          </a:p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itchFamily="18" charset="0"/>
              </a:rPr>
              <a:t>Izvođenje hemolize</a:t>
            </a:r>
          </a:p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itchFamily="18" charset="0"/>
              </a:rPr>
              <a:t>Dokazivanje derivata hemoglobina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93" y="4991485"/>
            <a:ext cx="1673950" cy="17740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97382" y="5110871"/>
            <a:ext cx="2877298" cy="1535268"/>
            <a:chOff x="2813077" y="3307977"/>
            <a:chExt cx="2877298" cy="153526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CE104C-3B3F-47A8-BC04-1D3AB931A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077" y="3307977"/>
              <a:ext cx="1535639" cy="1535268"/>
            </a:xfrm>
            <a:prstGeom prst="rect">
              <a:avLst/>
            </a:prstGeom>
          </p:spPr>
        </p:pic>
        <p:sp>
          <p:nvSpPr>
            <p:cNvPr id="14" name="Isosceles Triangle 13"/>
            <p:cNvSpPr/>
            <p:nvPr/>
          </p:nvSpPr>
          <p:spPr>
            <a:xfrm rot="16200000">
              <a:off x="3716079" y="3735369"/>
              <a:ext cx="584791" cy="6804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264" y="3831971"/>
              <a:ext cx="696111" cy="536035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4098627" y="4075610"/>
              <a:ext cx="856520" cy="24379"/>
            </a:xfrm>
            <a:prstGeom prst="straightConnector1">
              <a:avLst/>
            </a:prstGeom>
            <a:ln w="38100">
              <a:solidFill>
                <a:srgbClr val="7C11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88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243">
            <a:off x="-2163515" y="1605874"/>
            <a:ext cx="3149020" cy="6450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465">
            <a:off x="558218" y="3153998"/>
            <a:ext cx="3244447" cy="65243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1121" y="466518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2842" y="570229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952852" y="519933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71835" y="5594279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79258" y="51369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47884" y="5600308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5489" y="606607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68876" y="477319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6861" y="5683720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35592" y="618929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5077" y="519159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70227" y="184816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01948" y="288527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71958" y="238231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90941" y="2777259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98364" y="231995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15671" y="2798806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87982" y="19561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46658" y="2872507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374183" y="237457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2553" y="2849107"/>
            <a:ext cx="3492169" cy="3252993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2036065" y="6066071"/>
            <a:ext cx="2448381" cy="5185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Pravac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kretanja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vode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41966" y="329621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48959" y="2717328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438646" y="342533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740001" y="2287673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228276" y="2748490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523977" y="153695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795804" y="2619046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43446" y="317543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50874" y="195259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952968" y="233787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936613" y="195259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258978" y="3101295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63883" y="363120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671922" y="2916695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006949" y="3370027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24671" y="3946193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233954" y="3641355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375775" y="241347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144223" y="391962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603706" y="358042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4" y="3533343"/>
            <a:ext cx="2614885" cy="2288873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5805320" y="6405315"/>
            <a:ext cx="2978604" cy="3501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normalnog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oblika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808830" y="6410554"/>
            <a:ext cx="2978604" cy="33966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sme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žuravaju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041356" y="1901506"/>
            <a:ext cx="2673063" cy="380953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Izotonična sredina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022687" y="1879393"/>
            <a:ext cx="2691899" cy="380953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Hipertonična sredina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33647" y="1311793"/>
            <a:ext cx="2160240" cy="30779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Membrana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5" name="Rounded Rectangle 1">
            <a:extLst>
              <a:ext uri="{FF2B5EF4-FFF2-40B4-BE49-F238E27FC236}">
                <a16:creationId xmlns:a16="http://schemas.microsoft.com/office/drawing/2014/main" id="{CDA4CE0F-F00D-4E9F-89CC-FD52657B1FC7}"/>
              </a:ext>
            </a:extLst>
          </p:cNvPr>
          <p:cNvSpPr/>
          <p:nvPr/>
        </p:nvSpPr>
        <p:spPr>
          <a:xfrm>
            <a:off x="576943" y="258520"/>
            <a:ext cx="7881257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osmotske rezistencije eritrocita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3611 0.0851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42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3768 0.078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393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50" grpId="1" animBg="1"/>
      <p:bldP spid="51" grpId="0" animBg="1"/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243">
            <a:off x="-2163515" y="1605874"/>
            <a:ext cx="3149020" cy="6450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465">
            <a:off x="558218" y="3153998"/>
            <a:ext cx="3244447" cy="65243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3647" y="1311793"/>
            <a:ext cx="2160240" cy="30779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Membrana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1121" y="466518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952852" y="519933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79258" y="51369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5489" y="606607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68876" y="477319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35592" y="618929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5077" y="519159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2553" y="2849107"/>
            <a:ext cx="3492169" cy="3252993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5805320" y="6405315"/>
            <a:ext cx="2978604" cy="3501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normalnog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oblika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041356" y="1901506"/>
            <a:ext cx="2673063" cy="380953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Izotonična sredina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911519" y="188911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143240" y="292621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213250" y="242326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532233" y="2818206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839656" y="236090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008282" y="2824235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835887" y="328999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29274" y="199712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3657259" y="2907647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4395990" y="3413218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3515475" y="241552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ight Arrow 88"/>
          <p:cNvSpPr/>
          <p:nvPr/>
        </p:nvSpPr>
        <p:spPr>
          <a:xfrm>
            <a:off x="4566474" y="-2194713"/>
            <a:ext cx="2448381" cy="5185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Pravac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kretanja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vode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885618" y="5607869"/>
            <a:ext cx="3044374" cy="1791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1859672" y="6109501"/>
            <a:ext cx="2451772" cy="541886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Pravac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kretanja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vode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6861" y="5683720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2842" y="570229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71835" y="5594279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47884" y="5600308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Lightning Bolt 31"/>
          <p:cNvSpPr/>
          <p:nvPr/>
        </p:nvSpPr>
        <p:spPr>
          <a:xfrm rot="3972904">
            <a:off x="1335893" y="1790015"/>
            <a:ext cx="1950993" cy="2396101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Lightning Bolt 90"/>
          <p:cNvSpPr/>
          <p:nvPr/>
        </p:nvSpPr>
        <p:spPr>
          <a:xfrm rot="6420325">
            <a:off x="3025236" y="2973066"/>
            <a:ext cx="1615860" cy="2124582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Lightning Bolt 91"/>
          <p:cNvSpPr/>
          <p:nvPr/>
        </p:nvSpPr>
        <p:spPr>
          <a:xfrm rot="17102119">
            <a:off x="2537775" y="3146429"/>
            <a:ext cx="1794506" cy="2844228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Lightning Bolt 92"/>
          <p:cNvSpPr/>
          <p:nvPr/>
        </p:nvSpPr>
        <p:spPr>
          <a:xfrm rot="15092940">
            <a:off x="1490462" y="1761984"/>
            <a:ext cx="1312846" cy="2496467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Lightning Bolt 93"/>
          <p:cNvSpPr/>
          <p:nvPr/>
        </p:nvSpPr>
        <p:spPr>
          <a:xfrm rot="7694429">
            <a:off x="2873709" y="4616120"/>
            <a:ext cx="1835451" cy="2608515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Lightning Bolt 94"/>
          <p:cNvSpPr/>
          <p:nvPr/>
        </p:nvSpPr>
        <p:spPr>
          <a:xfrm rot="17376457">
            <a:off x="3122422" y="4498774"/>
            <a:ext cx="1150242" cy="2608515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5862">
            <a:off x="5185318" y="2451040"/>
            <a:ext cx="3304332" cy="3728927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6041355" y="1889111"/>
            <a:ext cx="2673063" cy="380953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Hipotonična sredina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5817145" y="6399707"/>
            <a:ext cx="2978604" cy="33966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bubre i pucaju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8A54E7BE-054D-4BE8-8AA2-6B866334A1CC}"/>
              </a:ext>
            </a:extLst>
          </p:cNvPr>
          <p:cNvSpPr/>
          <p:nvPr/>
        </p:nvSpPr>
        <p:spPr>
          <a:xfrm>
            <a:off x="576943" y="258520"/>
            <a:ext cx="7881257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osmotske rezistencije eritrocita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9149 -0.088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44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9236 -0.0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44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7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3" grpId="0" animBg="1"/>
      <p:bldP spid="78" grpId="0" animBg="1"/>
      <p:bldP spid="79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28" grpId="0" animBg="1"/>
      <p:bldP spid="28" grpId="1" animBg="1"/>
      <p:bldP spid="32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0" grpId="0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576943" y="258520"/>
            <a:ext cx="7881257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osmotske rezistencije eritrocita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37" y="1013688"/>
            <a:ext cx="869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Hemoliza eritrocita u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hipotoničnim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 rastvorima različitih koncentracija.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" y="2482442"/>
            <a:ext cx="9076245" cy="28803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53991" y="1724911"/>
            <a:ext cx="1703772" cy="72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E12D09"/>
                </a:solidFill>
                <a:latin typeface="Garamond" panose="02020404030301010803" pitchFamily="18" charset="0"/>
              </a:rPr>
              <a:t>Izotonična sredina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500" y="1724911"/>
            <a:ext cx="1924453" cy="72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E12D09"/>
                </a:solidFill>
                <a:latin typeface="Garamond" panose="02020404030301010803" pitchFamily="18" charset="0"/>
              </a:rPr>
              <a:t>Hipotonična sredina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35293" y="1724911"/>
            <a:ext cx="2003387" cy="72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E12D09"/>
                </a:solidFill>
                <a:latin typeface="Garamond" panose="02020404030301010803" pitchFamily="18" charset="0"/>
              </a:rPr>
              <a:t>Hipertonična sredina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" y="5267132"/>
            <a:ext cx="2047619" cy="14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93" y="5362762"/>
            <a:ext cx="2392380" cy="14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83" y="5238561"/>
            <a:ext cx="2523809" cy="15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57" y="2307653"/>
            <a:ext cx="2220077" cy="4096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3542" y="987537"/>
            <a:ext cx="691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„Fiziološki“ rastvor –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IZOTONIČAN 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(0,9 % NaCl).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55006" y="2307652"/>
            <a:ext cx="2220077" cy="409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69280" y="955053"/>
            <a:ext cx="10486002" cy="5902947"/>
            <a:chOff x="-369280" y="955053"/>
            <a:chExt cx="10486002" cy="5902947"/>
          </a:xfrm>
        </p:grpSpPr>
        <p:sp>
          <p:nvSpPr>
            <p:cNvPr id="36" name="TextBox 35"/>
            <p:cNvSpPr txBox="1"/>
            <p:nvPr/>
          </p:nvSpPr>
          <p:spPr>
            <a:xfrm>
              <a:off x="685800" y="955053"/>
              <a:ext cx="769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1. Vrsta životinje (interspecijske razlike)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69280" y="3815862"/>
              <a:ext cx="4141061" cy="304213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123" y="1685592"/>
              <a:ext cx="7285599" cy="517240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02064" y="1992284"/>
              <a:ext cx="7837843" cy="461665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Eritrociti ovce imaju manju zapreminu </a:t>
              </a:r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– šta nam to govori?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" y="0"/>
            <a:ext cx="9903249" cy="6858000"/>
            <a:chOff x="-1" y="0"/>
            <a:chExt cx="9903249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903249" cy="6858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" y="955053"/>
              <a:ext cx="9144000" cy="52322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2. Individualne karakteristike (intraspecijske razlike)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797" y="5501570"/>
              <a:ext cx="4201887" cy="523220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Veći udeo starijih eritrocita</a:t>
              </a:r>
              <a:endParaRPr lang="sr-Latn-RS" sz="36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68826" y="4898889"/>
              <a:ext cx="2873830" cy="584775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3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Splenek</a:t>
              </a:r>
              <a:r>
                <a:rPr lang="en-US" sz="3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t</a:t>
              </a:r>
              <a:r>
                <a:rPr lang="sr-Latn-RS" sz="3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omija </a:t>
              </a:r>
              <a:endParaRPr lang="sr-Latn-RS" sz="36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522515" y="258520"/>
            <a:ext cx="8196942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Faktori koji utiču na osmotsku rezistenciju eritrocita</a:t>
            </a:r>
            <a:endParaRPr lang="en-US" sz="2800" b="1" dirty="0">
              <a:latin typeface="Garamond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2507" y="965939"/>
            <a:ext cx="8501743" cy="3769647"/>
            <a:chOff x="222507" y="965939"/>
            <a:chExt cx="8501743" cy="3769647"/>
          </a:xfrm>
        </p:grpSpPr>
        <p:sp>
          <p:nvSpPr>
            <p:cNvPr id="17" name="TextBox 16"/>
            <p:cNvSpPr txBox="1"/>
            <p:nvPr/>
          </p:nvSpPr>
          <p:spPr>
            <a:xfrm>
              <a:off x="222507" y="965939"/>
              <a:ext cx="8501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3. Odnos broja retikulocita/mlađih i ostarelih eritrocita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874957" y="2309593"/>
              <a:ext cx="5000897" cy="2425993"/>
              <a:chOff x="2101239" y="2277828"/>
              <a:chExt cx="5000897" cy="242599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475810" y="3095457"/>
                <a:ext cx="1626326" cy="1551214"/>
                <a:chOff x="5061857" y="2400300"/>
                <a:chExt cx="1426029" cy="1436914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5061857" y="2400300"/>
                  <a:ext cx="1426029" cy="1436914"/>
                </a:xfrm>
                <a:prstGeom prst="ellipse">
                  <a:avLst/>
                </a:prstGeom>
                <a:solidFill>
                  <a:srgbClr val="E21B1B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5425531" y="2951747"/>
                  <a:ext cx="694531" cy="564633"/>
                </a:xfrm>
                <a:custGeom>
                  <a:avLst/>
                  <a:gdLst>
                    <a:gd name="connsiteX0" fmla="*/ 42033 w 602425"/>
                    <a:gd name="connsiteY0" fmla="*/ 102081 h 491253"/>
                    <a:gd name="connsiteX1" fmla="*/ 104898 w 602425"/>
                    <a:gd name="connsiteY1" fmla="*/ 159231 h 491253"/>
                    <a:gd name="connsiteX2" fmla="*/ 198243 w 602425"/>
                    <a:gd name="connsiteY2" fmla="*/ 281151 h 491253"/>
                    <a:gd name="connsiteX3" fmla="*/ 312543 w 602425"/>
                    <a:gd name="connsiteY3" fmla="*/ 319251 h 491253"/>
                    <a:gd name="connsiteX4" fmla="*/ 434463 w 602425"/>
                    <a:gd name="connsiteY4" fmla="*/ 271626 h 491253"/>
                    <a:gd name="connsiteX5" fmla="*/ 527808 w 602425"/>
                    <a:gd name="connsiteY5" fmla="*/ 172566 h 491253"/>
                    <a:gd name="connsiteX6" fmla="*/ 543048 w 602425"/>
                    <a:gd name="connsiteY6" fmla="*/ 73506 h 491253"/>
                    <a:gd name="connsiteX7" fmla="*/ 529713 w 602425"/>
                    <a:gd name="connsiteY7" fmla="*/ 3021 h 491253"/>
                    <a:gd name="connsiteX8" fmla="*/ 567813 w 602425"/>
                    <a:gd name="connsiteY8" fmla="*/ 23976 h 491253"/>
                    <a:gd name="connsiteX9" fmla="*/ 602103 w 602425"/>
                    <a:gd name="connsiteY9" fmla="*/ 123036 h 491253"/>
                    <a:gd name="connsiteX10" fmla="*/ 546858 w 602425"/>
                    <a:gd name="connsiteY10" fmla="*/ 334491 h 491253"/>
                    <a:gd name="connsiteX11" fmla="*/ 468753 w 602425"/>
                    <a:gd name="connsiteY11" fmla="*/ 437361 h 491253"/>
                    <a:gd name="connsiteX12" fmla="*/ 316353 w 602425"/>
                    <a:gd name="connsiteY12" fmla="*/ 490701 h 491253"/>
                    <a:gd name="connsiteX13" fmla="*/ 184908 w 602425"/>
                    <a:gd name="connsiteY13" fmla="*/ 460221 h 491253"/>
                    <a:gd name="connsiteX14" fmla="*/ 97278 w 602425"/>
                    <a:gd name="connsiteY14" fmla="*/ 384021 h 491253"/>
                    <a:gd name="connsiteX15" fmla="*/ 28698 w 602425"/>
                    <a:gd name="connsiteY15" fmla="*/ 288771 h 491253"/>
                    <a:gd name="connsiteX16" fmla="*/ 123 w 602425"/>
                    <a:gd name="connsiteY16" fmla="*/ 172566 h 491253"/>
                    <a:gd name="connsiteX17" fmla="*/ 42033 w 602425"/>
                    <a:gd name="connsiteY17" fmla="*/ 102081 h 491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02425" h="491253">
                      <a:moveTo>
                        <a:pt x="42033" y="102081"/>
                      </a:moveTo>
                      <a:cubicBezTo>
                        <a:pt x="59496" y="99858"/>
                        <a:pt x="78863" y="129386"/>
                        <a:pt x="104898" y="159231"/>
                      </a:cubicBezTo>
                      <a:cubicBezTo>
                        <a:pt x="130933" y="189076"/>
                        <a:pt x="163636" y="254481"/>
                        <a:pt x="198243" y="281151"/>
                      </a:cubicBezTo>
                      <a:cubicBezTo>
                        <a:pt x="232851" y="307821"/>
                        <a:pt x="273173" y="320839"/>
                        <a:pt x="312543" y="319251"/>
                      </a:cubicBezTo>
                      <a:cubicBezTo>
                        <a:pt x="351913" y="317664"/>
                        <a:pt x="398586" y="296074"/>
                        <a:pt x="434463" y="271626"/>
                      </a:cubicBezTo>
                      <a:cubicBezTo>
                        <a:pt x="470341" y="247179"/>
                        <a:pt x="509710" y="205586"/>
                        <a:pt x="527808" y="172566"/>
                      </a:cubicBezTo>
                      <a:cubicBezTo>
                        <a:pt x="545906" y="139546"/>
                        <a:pt x="542731" y="101763"/>
                        <a:pt x="543048" y="73506"/>
                      </a:cubicBezTo>
                      <a:cubicBezTo>
                        <a:pt x="543365" y="45249"/>
                        <a:pt x="525586" y="11276"/>
                        <a:pt x="529713" y="3021"/>
                      </a:cubicBezTo>
                      <a:cubicBezTo>
                        <a:pt x="533840" y="-5234"/>
                        <a:pt x="555748" y="3973"/>
                        <a:pt x="567813" y="23976"/>
                      </a:cubicBezTo>
                      <a:cubicBezTo>
                        <a:pt x="579878" y="43979"/>
                        <a:pt x="605595" y="71284"/>
                        <a:pt x="602103" y="123036"/>
                      </a:cubicBezTo>
                      <a:cubicBezTo>
                        <a:pt x="598611" y="174788"/>
                        <a:pt x="569083" y="282104"/>
                        <a:pt x="546858" y="334491"/>
                      </a:cubicBezTo>
                      <a:cubicBezTo>
                        <a:pt x="524633" y="386878"/>
                        <a:pt x="507171" y="411326"/>
                        <a:pt x="468753" y="437361"/>
                      </a:cubicBezTo>
                      <a:cubicBezTo>
                        <a:pt x="430336" y="463396"/>
                        <a:pt x="363660" y="486891"/>
                        <a:pt x="316353" y="490701"/>
                      </a:cubicBezTo>
                      <a:cubicBezTo>
                        <a:pt x="269046" y="494511"/>
                        <a:pt x="221420" y="478001"/>
                        <a:pt x="184908" y="460221"/>
                      </a:cubicBezTo>
                      <a:cubicBezTo>
                        <a:pt x="148396" y="442441"/>
                        <a:pt x="123313" y="412596"/>
                        <a:pt x="97278" y="384021"/>
                      </a:cubicBezTo>
                      <a:cubicBezTo>
                        <a:pt x="71243" y="355446"/>
                        <a:pt x="44890" y="324013"/>
                        <a:pt x="28698" y="288771"/>
                      </a:cubicBezTo>
                      <a:cubicBezTo>
                        <a:pt x="12506" y="253529"/>
                        <a:pt x="-1464" y="203998"/>
                        <a:pt x="123" y="172566"/>
                      </a:cubicBezTo>
                      <a:cubicBezTo>
                        <a:pt x="1710" y="141134"/>
                        <a:pt x="24570" y="104304"/>
                        <a:pt x="42033" y="102081"/>
                      </a:cubicBezTo>
                      <a:close/>
                    </a:path>
                  </a:pathLst>
                </a:custGeom>
                <a:solidFill>
                  <a:srgbClr val="BF0000"/>
                </a:solidFill>
                <a:ln>
                  <a:solidFill>
                    <a:srgbClr val="B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101239" y="3038307"/>
                <a:ext cx="1817914" cy="1665514"/>
                <a:chOff x="2009503" y="2240280"/>
                <a:chExt cx="1817914" cy="1665514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009503" y="2240280"/>
                  <a:ext cx="1817914" cy="1665514"/>
                </a:xfrm>
                <a:prstGeom prst="ellipse">
                  <a:avLst/>
                </a:prstGeom>
                <a:solidFill>
                  <a:srgbClr val="E21B1B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2689860" y="2776256"/>
                  <a:ext cx="693420" cy="129771"/>
                </a:xfrm>
                <a:custGeom>
                  <a:avLst/>
                  <a:gdLst>
                    <a:gd name="connsiteX0" fmla="*/ 0 w 693420"/>
                    <a:gd name="connsiteY0" fmla="*/ 84051 h 129771"/>
                    <a:gd name="connsiteX1" fmla="*/ 190500 w 693420"/>
                    <a:gd name="connsiteY1" fmla="*/ 231 h 129771"/>
                    <a:gd name="connsiteX2" fmla="*/ 411480 w 693420"/>
                    <a:gd name="connsiteY2" fmla="*/ 106911 h 129771"/>
                    <a:gd name="connsiteX3" fmla="*/ 693420 w 693420"/>
                    <a:gd name="connsiteY3" fmla="*/ 129771 h 12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3420" h="129771">
                      <a:moveTo>
                        <a:pt x="0" y="84051"/>
                      </a:moveTo>
                      <a:cubicBezTo>
                        <a:pt x="60960" y="40236"/>
                        <a:pt x="121920" y="-3579"/>
                        <a:pt x="190500" y="231"/>
                      </a:cubicBezTo>
                      <a:cubicBezTo>
                        <a:pt x="259080" y="4041"/>
                        <a:pt x="327660" y="85321"/>
                        <a:pt x="411480" y="106911"/>
                      </a:cubicBezTo>
                      <a:cubicBezTo>
                        <a:pt x="495300" y="128501"/>
                        <a:pt x="594360" y="129136"/>
                        <a:pt x="693420" y="129771"/>
                      </a:cubicBezTo>
                    </a:path>
                  </a:pathLst>
                </a:custGeom>
                <a:noFill/>
                <a:ln w="571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827020" y="2730767"/>
                  <a:ext cx="419100" cy="350520"/>
                </a:xfrm>
                <a:custGeom>
                  <a:avLst/>
                  <a:gdLst>
                    <a:gd name="connsiteX0" fmla="*/ 419100 w 419100"/>
                    <a:gd name="connsiteY0" fmla="*/ 0 h 350520"/>
                    <a:gd name="connsiteX1" fmla="*/ 304800 w 419100"/>
                    <a:gd name="connsiteY1" fmla="*/ 289560 h 350520"/>
                    <a:gd name="connsiteX2" fmla="*/ 0 w 419100"/>
                    <a:gd name="connsiteY2" fmla="*/ 350520 h 35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9100" h="350520">
                      <a:moveTo>
                        <a:pt x="419100" y="0"/>
                      </a:moveTo>
                      <a:cubicBezTo>
                        <a:pt x="396875" y="115570"/>
                        <a:pt x="374650" y="231140"/>
                        <a:pt x="304800" y="289560"/>
                      </a:cubicBezTo>
                      <a:cubicBezTo>
                        <a:pt x="234950" y="347980"/>
                        <a:pt x="117475" y="349250"/>
                        <a:pt x="0" y="350520"/>
                      </a:cubicBezTo>
                    </a:path>
                  </a:pathLst>
                </a:custGeom>
                <a:noFill/>
                <a:ln w="571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2686050" y="2937743"/>
                  <a:ext cx="685800" cy="270588"/>
                </a:xfrm>
                <a:custGeom>
                  <a:avLst/>
                  <a:gdLst>
                    <a:gd name="connsiteX0" fmla="*/ 685800 w 685800"/>
                    <a:gd name="connsiteY0" fmla="*/ 270588 h 270588"/>
                    <a:gd name="connsiteX1" fmla="*/ 472440 w 685800"/>
                    <a:gd name="connsiteY1" fmla="*/ 11508 h 270588"/>
                    <a:gd name="connsiteX2" fmla="*/ 190500 w 685800"/>
                    <a:gd name="connsiteY2" fmla="*/ 49608 h 270588"/>
                    <a:gd name="connsiteX3" fmla="*/ 0 w 685800"/>
                    <a:gd name="connsiteY3" fmla="*/ 87708 h 270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5800" h="270588">
                      <a:moveTo>
                        <a:pt x="685800" y="270588"/>
                      </a:moveTo>
                      <a:cubicBezTo>
                        <a:pt x="620395" y="159463"/>
                        <a:pt x="554990" y="48338"/>
                        <a:pt x="472440" y="11508"/>
                      </a:cubicBezTo>
                      <a:cubicBezTo>
                        <a:pt x="389890" y="-25322"/>
                        <a:pt x="269240" y="36908"/>
                        <a:pt x="190500" y="49608"/>
                      </a:cubicBezTo>
                      <a:cubicBezTo>
                        <a:pt x="111760" y="62308"/>
                        <a:pt x="55880" y="75008"/>
                        <a:pt x="0" y="87708"/>
                      </a:cubicBezTo>
                    </a:path>
                  </a:pathLst>
                </a:custGeom>
                <a:noFill/>
                <a:ln w="571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3021961">
                  <a:off x="2808929" y="2921885"/>
                  <a:ext cx="419100" cy="350520"/>
                </a:xfrm>
                <a:custGeom>
                  <a:avLst/>
                  <a:gdLst>
                    <a:gd name="connsiteX0" fmla="*/ 419100 w 419100"/>
                    <a:gd name="connsiteY0" fmla="*/ 0 h 350520"/>
                    <a:gd name="connsiteX1" fmla="*/ 304800 w 419100"/>
                    <a:gd name="connsiteY1" fmla="*/ 289560 h 350520"/>
                    <a:gd name="connsiteX2" fmla="*/ 0 w 419100"/>
                    <a:gd name="connsiteY2" fmla="*/ 350520 h 35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9100" h="350520">
                      <a:moveTo>
                        <a:pt x="419100" y="0"/>
                      </a:moveTo>
                      <a:cubicBezTo>
                        <a:pt x="396875" y="115570"/>
                        <a:pt x="374650" y="231140"/>
                        <a:pt x="304800" y="289560"/>
                      </a:cubicBezTo>
                      <a:cubicBezTo>
                        <a:pt x="234950" y="347980"/>
                        <a:pt x="117475" y="349250"/>
                        <a:pt x="0" y="350520"/>
                      </a:cubicBezTo>
                    </a:path>
                  </a:pathLst>
                </a:custGeom>
                <a:noFill/>
                <a:ln w="571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5587166" y="2277828"/>
                <a:ext cx="13988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Eritrocit</a:t>
                </a:r>
                <a:endPara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93297" y="2284158"/>
                <a:ext cx="1710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Retikulocit</a:t>
                </a:r>
                <a:endPara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325380" y="5216412"/>
            <a:ext cx="6100052" cy="1065214"/>
            <a:chOff x="1462102" y="5164135"/>
            <a:chExt cx="6100052" cy="1065214"/>
          </a:xfrm>
        </p:grpSpPr>
        <p:sp>
          <p:nvSpPr>
            <p:cNvPr id="31" name="TextBox 30"/>
            <p:cNvSpPr txBox="1"/>
            <p:nvPr/>
          </p:nvSpPr>
          <p:spPr>
            <a:xfrm>
              <a:off x="5011055" y="5164136"/>
              <a:ext cx="2551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Manja zapremina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62102" y="5767684"/>
              <a:ext cx="291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Elastična membrana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11055" y="5767684"/>
              <a:ext cx="2551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Krhka membrana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43206" y="5164135"/>
              <a:ext cx="2551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Veća zapremina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1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171"/>
            <a:ext cx="9165105" cy="51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641923" y="280292"/>
            <a:ext cx="7881257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osmotske rezistencije eritrocita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9430" y="1033690"/>
            <a:ext cx="926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300" dirty="0">
                <a:solidFill>
                  <a:srgbClr val="820000"/>
                </a:solidFill>
                <a:latin typeface="Garamond" panose="02020404030301010803" pitchFamily="18" charset="0"/>
              </a:rPr>
              <a:t>21 serološka epruveta i hipotonični rastvori NaCl opadajućih koncentracija.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4644189"/>
            <a:ext cx="9165105" cy="2071213"/>
            <a:chOff x="0" y="4644189"/>
            <a:chExt cx="9165105" cy="2071213"/>
          </a:xfrm>
        </p:grpSpPr>
        <p:sp>
          <p:nvSpPr>
            <p:cNvPr id="7" name="TextBox 6"/>
            <p:cNvSpPr txBox="1"/>
            <p:nvPr/>
          </p:nvSpPr>
          <p:spPr>
            <a:xfrm>
              <a:off x="785881" y="5095020"/>
              <a:ext cx="1040438" cy="800219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0,70 %</a:t>
              </a:r>
            </a:p>
            <a:p>
              <a:pPr algn="ctr"/>
              <a:r>
                <a:rPr lang="sr-Latn-RS" sz="24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NaCl </a:t>
              </a:r>
              <a:endParaRPr lang="sr-Latn-RS" sz="2800" b="1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1306100" y="4644189"/>
              <a:ext cx="0" cy="450831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64557" y="5095020"/>
              <a:ext cx="1040438" cy="800219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0,30 %</a:t>
              </a:r>
            </a:p>
            <a:p>
              <a:pPr algn="ctr"/>
              <a:r>
                <a:rPr lang="sr-Latn-RS" sz="24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NaCl </a:t>
              </a:r>
              <a:endParaRPr lang="sr-Latn-RS" sz="2800" b="1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8384776" y="4644189"/>
              <a:ext cx="0" cy="450831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0" y="6346070"/>
              <a:ext cx="9165105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Koncentracije NaCl su opadajuće </a:t>
              </a:r>
              <a:r>
                <a:rPr lang="sr-Latn-RS" dirty="0">
                  <a:solidFill>
                    <a:srgbClr val="820000"/>
                  </a:solidFill>
                  <a:latin typeface="Garamond" panose="02020404030301010803" pitchFamily="18" charset="0"/>
                </a:rPr>
                <a:t>– smanjuju se za 0,02 % od prve prema poslednjoj epruveti.</a:t>
              </a:r>
              <a:endParaRPr lang="sr-Latn-RS" sz="20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95281" y="4672874"/>
            <a:ext cx="3979882" cy="1158719"/>
            <a:chOff x="3179669" y="4644187"/>
            <a:chExt cx="3979882" cy="1158719"/>
          </a:xfrm>
        </p:grpSpPr>
        <p:sp>
          <p:nvSpPr>
            <p:cNvPr id="14" name="TextBox 13"/>
            <p:cNvSpPr txBox="1"/>
            <p:nvPr/>
          </p:nvSpPr>
          <p:spPr>
            <a:xfrm>
              <a:off x="3179669" y="5095020"/>
              <a:ext cx="1457325" cy="707886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Minimum rezistencije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02226" y="5095020"/>
              <a:ext cx="1457325" cy="707886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Maksimum rezistencije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6430888" y="4644188"/>
              <a:ext cx="0" cy="450831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08331" y="4644187"/>
              <a:ext cx="0" cy="450831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183373" y="6082369"/>
            <a:ext cx="3991790" cy="461665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ŠIRINA REZISTENCIJE</a:t>
            </a:r>
          </a:p>
        </p:txBody>
      </p:sp>
    </p:spTree>
    <p:extLst>
      <p:ext uri="{BB962C8B-B14F-4D97-AF65-F5344CB8AC3E}">
        <p14:creationId xmlns:p14="http://schemas.microsoft.com/office/powerpoint/2010/main" val="1385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293"/>
            <a:ext cx="4016829" cy="5034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3524555"/>
            <a:ext cx="4931228" cy="3333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659" y="1879795"/>
            <a:ext cx="433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Minimum rezistencije –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0,62 %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1988289" y="280292"/>
            <a:ext cx="52737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Čiji su eritrociti otporniji?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59" y="2341460"/>
            <a:ext cx="433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Maksimum rezistencije –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0,48 %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6231" y="1879795"/>
            <a:ext cx="433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Minimum rezistencije –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0,45 %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6231" y="2341460"/>
            <a:ext cx="433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Maksimum rezistencije –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0,36 %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1326154">
            <a:off x="2244355" y="1737051"/>
            <a:ext cx="2322987" cy="467806"/>
          </a:xfrm>
          <a:prstGeom prst="roundRect">
            <a:avLst/>
          </a:prstGeom>
          <a:solidFill>
            <a:srgbClr val="F35777"/>
          </a:solidFill>
          <a:ln w="28575">
            <a:solidFill>
              <a:srgbClr val="F35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bg1"/>
                </a:solidFill>
                <a:latin typeface="Garamond" panose="02020404030301010803" pitchFamily="18" charset="0"/>
              </a:rPr>
              <a:t>Membrana eritrocita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Hemoliza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060" y="5909534"/>
            <a:ext cx="6172577" cy="830997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Membrana eritrocita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nepropustljiva 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za: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hemoglobin, proteine krvne plazme, Mg </a:t>
            </a:r>
            <a:r>
              <a:rPr lang="sr-Latn-RS" sz="2400" baseline="30000" dirty="0">
                <a:solidFill>
                  <a:srgbClr val="820000"/>
                </a:solidFill>
                <a:latin typeface="Garamond" panose="02020404030301010803" pitchFamily="18" charset="0"/>
              </a:rPr>
              <a:t>++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i Ca</a:t>
            </a:r>
            <a:r>
              <a:rPr lang="sr-Latn-RS" sz="2400" baseline="30000" dirty="0">
                <a:solidFill>
                  <a:srgbClr val="820000"/>
                </a:solidFill>
                <a:latin typeface="Garamond" panose="02020404030301010803" pitchFamily="18" charset="0"/>
              </a:rPr>
              <a:t>++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272" y="950354"/>
            <a:ext cx="4578008" cy="800219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Membrana eritrocita </a:t>
            </a:r>
            <a:r>
              <a:rPr lang="sr-Latn-RS" sz="23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propustljiva </a:t>
            </a:r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za:</a:t>
            </a:r>
          </a:p>
          <a:p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ureju, glukozu, H</a:t>
            </a:r>
            <a:r>
              <a:rPr lang="sr-Latn-RS" sz="2300" baseline="300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+</a:t>
            </a:r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, NH</a:t>
            </a:r>
            <a:r>
              <a:rPr lang="sr-Latn-RS" sz="16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4</a:t>
            </a:r>
            <a:r>
              <a:rPr lang="sr-Latn-RS" sz="2300" baseline="300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+</a:t>
            </a:r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, Cl</a:t>
            </a:r>
            <a:r>
              <a:rPr lang="sr-Latn-RS" sz="2300" baseline="300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, HCO</a:t>
            </a:r>
            <a:r>
              <a:rPr lang="sr-Latn-RS" sz="16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3</a:t>
            </a:r>
            <a:r>
              <a:rPr lang="sr-Latn-RS" sz="2300" baseline="300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-</a:t>
            </a:r>
            <a:endParaRPr lang="en-US" sz="2300" baseline="300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1752" y="1909007"/>
            <a:ext cx="3994658" cy="523220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Voda (difuzija - osmoza)</a:t>
            </a:r>
            <a:endParaRPr lang="en-US" sz="2800" b="1" baseline="300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037" y="4444409"/>
            <a:ext cx="1435396" cy="744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0" y="3890217"/>
            <a:ext cx="1901848" cy="19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2532185" y="239762"/>
            <a:ext cx="422030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Intravitalna hemoliza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492" y="1188679"/>
            <a:ext cx="2423908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Gde se odigrava?</a:t>
            </a:r>
            <a:endParaRPr lang="sr-Latn-RS" sz="2800" b="1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5647" y="1188679"/>
            <a:ext cx="3019646" cy="46166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Životni vek eritrocita?</a:t>
            </a:r>
            <a:endParaRPr lang="sr-Latn-RS" sz="2800" b="1" dirty="0">
              <a:latin typeface="Garamond" panose="020204040303010108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3014" y="2270290"/>
            <a:ext cx="2859188" cy="4215570"/>
            <a:chOff x="483014" y="2270290"/>
            <a:chExt cx="2859188" cy="42155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14" y="2270290"/>
              <a:ext cx="2859188" cy="42155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3014" y="5674468"/>
              <a:ext cx="1201163" cy="46166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latin typeface="Garamond" panose="02020404030301010803" pitchFamily="18" charset="0"/>
                </a:rPr>
                <a:t>Slezina</a:t>
              </a:r>
              <a:endParaRPr lang="sr-Latn-RS" sz="28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27359" y="3316942"/>
            <a:ext cx="2877298" cy="1535268"/>
            <a:chOff x="2813077" y="3307977"/>
            <a:chExt cx="2877298" cy="15352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CE104C-3B3F-47A8-BC04-1D3AB931A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077" y="3307977"/>
              <a:ext cx="1535639" cy="1535268"/>
            </a:xfrm>
            <a:prstGeom prst="rect">
              <a:avLst/>
            </a:prstGeom>
          </p:spPr>
        </p:pic>
        <p:sp>
          <p:nvSpPr>
            <p:cNvPr id="15" name="Isosceles Triangle 14"/>
            <p:cNvSpPr/>
            <p:nvPr/>
          </p:nvSpPr>
          <p:spPr>
            <a:xfrm rot="16200000">
              <a:off x="3716079" y="3735369"/>
              <a:ext cx="584791" cy="6804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264" y="3831971"/>
              <a:ext cx="696111" cy="536035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4098627" y="4075610"/>
              <a:ext cx="856520" cy="24379"/>
            </a:xfrm>
            <a:prstGeom prst="straightConnector1">
              <a:avLst/>
            </a:prstGeom>
            <a:ln w="38100">
              <a:solidFill>
                <a:srgbClr val="7C11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919509" y="5204344"/>
            <a:ext cx="364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Pucanje membrane eritrocita i izlazak hemoglobina.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2515" y="1873064"/>
            <a:ext cx="364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90 – 120 dana.</a:t>
            </a:r>
            <a:endParaRPr lang="sr-Latn-RS" sz="28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555812" y="239762"/>
            <a:ext cx="8086164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Kako sve možemo izazvati hemolizu?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473" y="1066667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1. Mehaničkim uticajem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80" y="1661103"/>
            <a:ext cx="1235159" cy="19688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4141" y="2172581"/>
            <a:ext cx="433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Mućkanje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Mešanje sa kvarcnim peskom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473" y="3701184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2. Fizičkim faktorima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140" y="5185501"/>
            <a:ext cx="433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Električna struja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Elektromagnetno zračenje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19" y="4628741"/>
            <a:ext cx="3612383" cy="2408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39" y="4628741"/>
            <a:ext cx="2367328" cy="210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73" y="1066667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3. Osmotskim putem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555812" y="239762"/>
            <a:ext cx="8086164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Kako sve možemo izazvati hemolizu?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65168" y="1548173"/>
            <a:ext cx="3378832" cy="2079812"/>
            <a:chOff x="1793803" y="1667435"/>
            <a:chExt cx="4184025" cy="23681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803" y="1854424"/>
              <a:ext cx="4184025" cy="12455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803" y="3217192"/>
              <a:ext cx="1194709" cy="81837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191435" y="1667435"/>
              <a:ext cx="2786393" cy="1432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4141" y="2172581"/>
            <a:ext cx="433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Destilovana voda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Hipotonični rastvori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473" y="3701184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4. Hemijskim sredstvima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141" y="4433934"/>
            <a:ext cx="43377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Rastvarači masti: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Etar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Hloroform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Aceton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Žuč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9" y="4433934"/>
            <a:ext cx="3585882" cy="24193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52" y="4998705"/>
            <a:ext cx="2743430" cy="1844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59094-184B-452E-9F2B-189A306747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91" y="5241537"/>
            <a:ext cx="1180512" cy="13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itchFamily="18" charset="0"/>
              </a:rPr>
              <a:t>Ključna pitanja i zadaci</a:t>
            </a:r>
            <a:endParaRPr lang="en-US" sz="3200" b="1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9520" y="1874696"/>
            <a:ext cx="4472669" cy="871399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Faktori koji utiču na sedimentaciju eritrocita?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144" y="1233678"/>
            <a:ext cx="447266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Sedimentacija eritrocita?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09896" y="2915240"/>
            <a:ext cx="447266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Osmotska rezistencija?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62969" y="3536811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Hemoliza?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7127" y="4187044"/>
            <a:ext cx="446675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Šta sve dovodi do hemolize?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332" y="4836424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Derivati hemoglobina?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64472" y="5485804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Fiziološki/patološki?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512" y="1233678"/>
            <a:ext cx="8928992" cy="4800600"/>
          </a:xfrm>
          <a:prstGeom prst="roundRect">
            <a:avLst/>
          </a:prstGeom>
          <a:solidFill>
            <a:srgbClr val="FF373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4000" b="1" dirty="0">
                <a:latin typeface="Garamond" pitchFamily="18" charset="0"/>
              </a:rPr>
              <a:t>Zadatak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marL="514350" indent="-514350">
              <a:buAutoNum type="arabicPeriod"/>
            </a:pPr>
            <a:r>
              <a:rPr lang="sr-Latn-RS" sz="2400" b="1" dirty="0">
                <a:latin typeface="Garamond" pitchFamily="18" charset="0"/>
              </a:rPr>
              <a:t>Odrediti brzinu sedimentacije eritrocita metodom po Westergren-u i zapisati dobijene vrednosti.</a:t>
            </a:r>
          </a:p>
          <a:p>
            <a:pPr marL="514350" indent="-514350">
              <a:buAutoNum type="arabicPeriod"/>
            </a:pPr>
            <a:r>
              <a:rPr lang="sr-Latn-RS" sz="2400" b="1" dirty="0">
                <a:latin typeface="Garamond" pitchFamily="18" charset="0"/>
              </a:rPr>
              <a:t>Odrediti osmotsku rezistenciju eritrocita i zapisati dobijene vrednosti.</a:t>
            </a:r>
          </a:p>
          <a:p>
            <a:pPr marL="514350" indent="-514350">
              <a:buAutoNum type="arabicPeriod"/>
            </a:pPr>
            <a:r>
              <a:rPr lang="sr-Latn-RS" sz="2400" b="1" dirty="0">
                <a:latin typeface="Garamond" pitchFamily="18" charset="0"/>
              </a:rPr>
              <a:t>Izvesti hemolizu i zapisati zaključke.</a:t>
            </a:r>
          </a:p>
          <a:p>
            <a:pPr marL="514350" indent="-514350">
              <a:buAutoNum type="arabicPeriod"/>
            </a:pPr>
            <a:r>
              <a:rPr lang="sr-Latn-RS" sz="2400" b="1" dirty="0">
                <a:latin typeface="Garamond" pitchFamily="18" charset="0"/>
              </a:rPr>
              <a:t>Odrediti spektre hemoglobina i njegovih derivata.</a:t>
            </a:r>
            <a:endParaRPr lang="sr-Latn-RS" sz="3200" b="1" dirty="0">
              <a:latin typeface="Garamond" pitchFamily="18" charset="0"/>
            </a:endParaRPr>
          </a:p>
          <a:p>
            <a:endParaRPr lang="sr-Latn-RS" sz="3200" b="1" dirty="0">
              <a:latin typeface="Garamond" pitchFamily="18" charset="0"/>
            </a:endParaRPr>
          </a:p>
          <a:p>
            <a:pPr algn="ctr"/>
            <a:r>
              <a:rPr lang="sr-Latn-RS" sz="3200" b="1" dirty="0">
                <a:latin typeface="Garamond" pitchFamily="18" charset="0"/>
              </a:rPr>
              <a:t> </a:t>
            </a:r>
            <a:r>
              <a:rPr lang="sr-Latn-RS" sz="4000" b="1" dirty="0">
                <a:solidFill>
                  <a:srgbClr val="F1F468"/>
                </a:solidFill>
                <a:latin typeface="Garamond" pitchFamily="18" charset="0"/>
              </a:rPr>
              <a:t>Obavezan rezultat u svesci!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algn="just"/>
            <a:r>
              <a:rPr lang="sr-Latn-RS" sz="2800" b="1" dirty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473" y="1066667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5. Biološkim sredstvima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555812" y="239762"/>
            <a:ext cx="8086164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Kako sve možemo izazvati hemolizu?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3" y="3688080"/>
            <a:ext cx="4661647" cy="3169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2847" y="1457664"/>
            <a:ext cx="2689575" cy="2689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141" y="2172581"/>
            <a:ext cx="433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Pčelinji i zmijski otrov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Toksini mikroorganizama i parazita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5" y="4044249"/>
            <a:ext cx="3489739" cy="2617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2684" y="3537275"/>
            <a:ext cx="2914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>
                <a:solidFill>
                  <a:srgbClr val="820000"/>
                </a:solidFill>
                <a:latin typeface="Garamond" panose="02020404030301010803" pitchFamily="18" charset="0"/>
              </a:rPr>
              <a:t>Babesia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 spp.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2251B-D236-4E0F-B0B6-F4CA94229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31" y="4088190"/>
            <a:ext cx="4678756" cy="29242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6D05A0-F2A6-4FB4-A2F9-E430A748AC6D}"/>
              </a:ext>
            </a:extLst>
          </p:cNvPr>
          <p:cNvSpPr txBox="1"/>
          <p:nvPr/>
        </p:nvSpPr>
        <p:spPr>
          <a:xfrm>
            <a:off x="4482344" y="3533667"/>
            <a:ext cx="433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err="1">
                <a:solidFill>
                  <a:srgbClr val="820000"/>
                </a:solidFill>
                <a:latin typeface="Garamond" panose="02020404030301010803" pitchFamily="18" charset="0"/>
              </a:rPr>
              <a:t>Hemoliza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 u bakteriološkoj dijagnostici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(</a:t>
            </a:r>
            <a:r>
              <a:rPr lang="sr-Latn-RS" sz="2000" i="1" dirty="0" err="1">
                <a:solidFill>
                  <a:srgbClr val="820000"/>
                </a:solidFill>
                <a:latin typeface="Garamond" panose="02020404030301010803" pitchFamily="18" charset="0"/>
              </a:rPr>
              <a:t>Streptococcus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sr-Latn-RS" sz="2000" i="1" dirty="0" err="1">
                <a:solidFill>
                  <a:srgbClr val="820000"/>
                </a:solidFill>
                <a:latin typeface="Garamond" panose="02020404030301010803" pitchFamily="18" charset="0"/>
              </a:rPr>
              <a:t>spp</a:t>
            </a:r>
            <a:r>
              <a:rPr lang="sr-Latn-RS" sz="2000" i="1" dirty="0">
                <a:solidFill>
                  <a:srgbClr val="820000"/>
                </a:solidFill>
                <a:latin typeface="Garamond" panose="02020404030301010803" pitchFamily="18" charset="0"/>
              </a:rPr>
              <a:t>.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22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35" y="3025011"/>
            <a:ext cx="3432465" cy="3637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765" cy="676720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4343335" y="4109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Hemoliza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614" y="1569167"/>
            <a:ext cx="433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Da li ovakav serum možemo koristiti za analize?</a:t>
            </a:r>
          </a:p>
        </p:txBody>
      </p:sp>
    </p:spTree>
    <p:extLst>
      <p:ext uri="{BB962C8B-B14F-4D97-AF65-F5344CB8AC3E}">
        <p14:creationId xmlns:p14="http://schemas.microsoft.com/office/powerpoint/2010/main" val="3072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2532185" y="239762"/>
            <a:ext cx="422030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Izvođenje hemolize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13722" y="1771650"/>
            <a:ext cx="7982335" cy="2929536"/>
            <a:chOff x="442006" y="2371801"/>
            <a:chExt cx="7982335" cy="3210913"/>
          </a:xfrm>
        </p:grpSpPr>
        <p:grpSp>
          <p:nvGrpSpPr>
            <p:cNvPr id="69" name="Group 68"/>
            <p:cNvGrpSpPr/>
            <p:nvPr/>
          </p:nvGrpSpPr>
          <p:grpSpPr>
            <a:xfrm>
              <a:off x="1916698" y="2374843"/>
              <a:ext cx="599519" cy="3206350"/>
              <a:chOff x="2216459" y="2377885"/>
              <a:chExt cx="599519" cy="320635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216459" y="4951273"/>
                <a:ext cx="599517" cy="631441"/>
                <a:chOff x="1475033" y="5322956"/>
                <a:chExt cx="599517" cy="631441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216459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3400812" y="2374843"/>
              <a:ext cx="599520" cy="3206350"/>
              <a:chOff x="3577170" y="2377885"/>
              <a:chExt cx="599520" cy="320635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577170" y="4952794"/>
                <a:ext cx="599517" cy="631441"/>
                <a:chOff x="1475033" y="5322956"/>
                <a:chExt cx="599517" cy="631441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3577171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4875484" y="2373322"/>
              <a:ext cx="599537" cy="3206350"/>
              <a:chOff x="4937863" y="2377885"/>
              <a:chExt cx="599537" cy="320635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37863" y="4952794"/>
                <a:ext cx="599517" cy="631441"/>
                <a:chOff x="1475033" y="5322956"/>
                <a:chExt cx="599517" cy="631441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937881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>
              <a:off x="6350127" y="2373322"/>
              <a:ext cx="599555" cy="3206350"/>
              <a:chOff x="6298553" y="2377885"/>
              <a:chExt cx="599555" cy="320635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298553" y="4951273"/>
                <a:ext cx="599517" cy="631441"/>
                <a:chOff x="1475033" y="5322956"/>
                <a:chExt cx="599517" cy="631441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6298589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17" name="Freeform 16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7824750" y="2371801"/>
              <a:ext cx="599591" cy="3206350"/>
              <a:chOff x="7659223" y="2377885"/>
              <a:chExt cx="599591" cy="320635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7659223" y="4951273"/>
                <a:ext cx="599517" cy="631441"/>
                <a:chOff x="1475033" y="5322956"/>
                <a:chExt cx="599517" cy="631441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659295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442006" y="2376364"/>
              <a:ext cx="599519" cy="3206350"/>
              <a:chOff x="855745" y="2377885"/>
              <a:chExt cx="599519" cy="320635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855745" y="4951273"/>
                <a:ext cx="599517" cy="631441"/>
                <a:chOff x="1475033" y="5322956"/>
                <a:chExt cx="599517" cy="631441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855745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2" name="TextBox 61"/>
          <p:cNvSpPr txBox="1"/>
          <p:nvPr/>
        </p:nvSpPr>
        <p:spPr>
          <a:xfrm>
            <a:off x="660696" y="1064530"/>
            <a:ext cx="8230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U svih 6 epruveta sipati po 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5 kapi 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citratne krvi i dodati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sledeće rastvore: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271" y="4722899"/>
            <a:ext cx="1560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0, 9 % 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NaCl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07963" y="4722899"/>
            <a:ext cx="1560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Destilovane vode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92077" y="4722899"/>
            <a:ext cx="1560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Vodenog rastvora uree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22913" y="4721378"/>
            <a:ext cx="1648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Rastvora uree 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u 0,9 % NaCl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97605" y="4719857"/>
            <a:ext cx="1648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0,9 % NaCl</a:t>
            </a:r>
          </a:p>
          <a:p>
            <a:pPr algn="ctr"/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2 mL etra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372297" y="4719857"/>
            <a:ext cx="1648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0,9 % NaCl</a:t>
            </a:r>
          </a:p>
          <a:p>
            <a:pPr algn="ctr"/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2 mL žuči</a:t>
            </a:r>
          </a:p>
        </p:txBody>
      </p:sp>
      <p:sp>
        <p:nvSpPr>
          <p:cNvPr id="78" name="Oval 77"/>
          <p:cNvSpPr/>
          <p:nvPr/>
        </p:nvSpPr>
        <p:spPr>
          <a:xfrm>
            <a:off x="470580" y="6098294"/>
            <a:ext cx="685800" cy="63372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79" name="Oval 78"/>
          <p:cNvSpPr/>
          <p:nvPr/>
        </p:nvSpPr>
        <p:spPr>
          <a:xfrm>
            <a:off x="1945272" y="6098294"/>
            <a:ext cx="685800" cy="63372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80" name="Oval 79"/>
          <p:cNvSpPr/>
          <p:nvPr/>
        </p:nvSpPr>
        <p:spPr>
          <a:xfrm>
            <a:off x="3429386" y="6098293"/>
            <a:ext cx="685800" cy="63372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81" name="Oval 80"/>
          <p:cNvSpPr/>
          <p:nvPr/>
        </p:nvSpPr>
        <p:spPr>
          <a:xfrm>
            <a:off x="4904057" y="6098293"/>
            <a:ext cx="685800" cy="63372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82" name="Oval 81"/>
          <p:cNvSpPr/>
          <p:nvPr/>
        </p:nvSpPr>
        <p:spPr>
          <a:xfrm>
            <a:off x="6378653" y="6098293"/>
            <a:ext cx="685800" cy="63372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83" name="Oval 82"/>
          <p:cNvSpPr/>
          <p:nvPr/>
        </p:nvSpPr>
        <p:spPr>
          <a:xfrm>
            <a:off x="7853324" y="6098293"/>
            <a:ext cx="685800" cy="63372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660696" y="2000624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22474" y="2000624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95996" y="2000623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40215" y="2000623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82027" y="1998970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027620" y="1997353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545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2532185" y="239762"/>
            <a:ext cx="422030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Izvođenje hemolize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20" y="1403160"/>
            <a:ext cx="6569787" cy="5454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2518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2143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2319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2495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671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1720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089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4393546"/>
              </p:ext>
            </p:extLst>
          </p:nvPr>
        </p:nvGraphicFramePr>
        <p:xfrm>
          <a:off x="781026" y="2181217"/>
          <a:ext cx="7562873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2532185" y="239762"/>
            <a:ext cx="422030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Derivati hemoglobina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657475" y="2181216"/>
            <a:ext cx="495300" cy="180023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657475" y="3981449"/>
            <a:ext cx="495300" cy="241460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754202"/>
            <a:ext cx="283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Fiziološki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927143"/>
            <a:ext cx="283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rgbClr val="FF0000"/>
                </a:solidFill>
                <a:latin typeface="Garamond" panose="02020404030301010803" pitchFamily="18" charset="0"/>
              </a:rPr>
              <a:t>Patološki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3575" y="2181216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O</a:t>
            </a:r>
            <a:r>
              <a:rPr lang="sr-Latn-R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3575" y="2819722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Bez O</a:t>
            </a:r>
            <a:r>
              <a:rPr lang="sr-Latn-R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7131" y="3446164"/>
            <a:ext cx="159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CO</a:t>
            </a:r>
            <a:r>
              <a:rPr lang="sr-Latn-R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7131" y="4027028"/>
            <a:ext cx="153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CO</a:t>
            </a:r>
            <a:endParaRPr lang="sr-Latn-R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5281" y="4569124"/>
            <a:ext cx="153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Fe</a:t>
            </a:r>
            <a:r>
              <a:rPr lang="sr-Latn-CS" sz="36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3+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43" y="1179537"/>
            <a:ext cx="8520142" cy="45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000" dirty="0">
                <a:latin typeface="Garamond" panose="02020404030301010803" pitchFamily="18" charset="0"/>
              </a:rPr>
              <a:t>Niz naizmenično postavljenih prizmi između oka posmatrača i dnevne svetlosti</a:t>
            </a:r>
            <a:r>
              <a:rPr lang="sr-Latn-CS" sz="2000" dirty="0">
                <a:latin typeface="Calibri" pitchFamily="34" charset="0"/>
              </a:rPr>
              <a:t>.</a:t>
            </a:r>
            <a:endParaRPr lang="sr-Latn-CS" sz="2000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0496" y="1676394"/>
            <a:ext cx="822960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r-Latn-C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Propuštanjem bele svetlosti (veštačka ili prirodna) kroz spektroskop dobija se spektar boja dnevne svetlosti (dugine boje).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2532185" y="239762"/>
            <a:ext cx="422030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Spektroskop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888" y="2819400"/>
            <a:ext cx="6844901" cy="3933825"/>
            <a:chOff x="1219888" y="2924175"/>
            <a:chExt cx="6844901" cy="3933825"/>
          </a:xfrm>
        </p:grpSpPr>
        <p:pic>
          <p:nvPicPr>
            <p:cNvPr id="5" name="Picture 4" descr="fiz_svj_i_opt_spektar_boj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888" y="2924175"/>
              <a:ext cx="6844901" cy="39338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114675" y="2924175"/>
              <a:ext cx="30575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latin typeface="Garamond" panose="02020404030301010803" pitchFamily="18" charset="0"/>
                </a:rPr>
                <a:t>Vidljivi spektar boja</a:t>
              </a:r>
              <a:endParaRPr lang="en-US" sz="2000" b="1" dirty="0">
                <a:latin typeface="Garamond" panose="02020404030301010803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38300" y="6305550"/>
              <a:ext cx="582930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F57DBB-4388-4C6C-AD02-1A1795681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4715" y="1281142"/>
            <a:ext cx="2902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590550" y="239762"/>
            <a:ext cx="7924800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Spektri hemoglobina i njegovih derivata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6076" y="1257300"/>
            <a:ext cx="8520142" cy="419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000" dirty="0">
                <a:latin typeface="Garamond" panose="02020404030301010803" pitchFamily="18" charset="0"/>
              </a:rPr>
              <a:t>Rastvor hemoglobina i njegovih derivata apsorbuju zrake određene talasne dužine.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6076" y="1999204"/>
            <a:ext cx="5872497" cy="4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400" b="1" dirty="0">
                <a:latin typeface="Garamond" panose="02020404030301010803" pitchFamily="18" charset="0"/>
              </a:rPr>
              <a:t>Tamne pruge u određenom delu spektra.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19888" y="2819400"/>
            <a:ext cx="6844901" cy="3933825"/>
            <a:chOff x="1219888" y="2924175"/>
            <a:chExt cx="6844901" cy="3933825"/>
          </a:xfrm>
        </p:grpSpPr>
        <p:pic>
          <p:nvPicPr>
            <p:cNvPr id="15" name="Picture 14" descr="fiz_svj_i_opt_spektar_boj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888" y="2924175"/>
              <a:ext cx="6844901" cy="39338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3114675" y="2924175"/>
              <a:ext cx="30575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latin typeface="Garamond" panose="02020404030301010803" pitchFamily="18" charset="0"/>
                </a:rPr>
                <a:t>Vidljivi spektar boja</a:t>
              </a:r>
              <a:endParaRPr lang="en-US" sz="2000" b="1" dirty="0">
                <a:latin typeface="Garamond" panose="02020404030301010803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300" y="6305550"/>
              <a:ext cx="582930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414" y="6457004"/>
            <a:ext cx="8229600" cy="40099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Latn-C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Značaj identifikacije derivata Hb </a:t>
            </a:r>
            <a:r>
              <a:rPr lang="en-U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- </a:t>
            </a:r>
            <a:r>
              <a:rPr lang="sr-Latn-C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trovanja, razna patološka stanja.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62324" y="3258239"/>
            <a:ext cx="285750" cy="29285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64507" y="3258237"/>
            <a:ext cx="285750" cy="292853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0" idx="1"/>
            <a:endCxn id="11" idx="1"/>
          </p:cNvCxnSpPr>
          <p:nvPr/>
        </p:nvCxnSpPr>
        <p:spPr>
          <a:xfrm rot="10800000" flipV="1">
            <a:off x="426076" y="1466804"/>
            <a:ext cx="12700" cy="761782"/>
          </a:xfrm>
          <a:prstGeom prst="curvedConnector3">
            <a:avLst>
              <a:gd name="adj1" fmla="val 18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92086" y="239762"/>
            <a:ext cx="5072743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Oksigenisani hemoglobin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9888" y="2819400"/>
            <a:ext cx="6844901" cy="3933825"/>
            <a:chOff x="1219888" y="2924175"/>
            <a:chExt cx="6844901" cy="3933825"/>
          </a:xfrm>
        </p:grpSpPr>
        <p:pic>
          <p:nvPicPr>
            <p:cNvPr id="10" name="Picture 9" descr="fiz_svj_i_opt_spektar_boj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888" y="2924175"/>
              <a:ext cx="6844901" cy="39338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114675" y="2924175"/>
              <a:ext cx="30575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latin typeface="Garamond" panose="02020404030301010803" pitchFamily="18" charset="0"/>
                </a:rPr>
                <a:t>Vidljivi spektar boja</a:t>
              </a:r>
              <a:endParaRPr lang="en-US" sz="2000" b="1" dirty="0">
                <a:latin typeface="Garamond" panose="02020404030301010803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38300" y="6305550"/>
              <a:ext cx="582930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362325" y="3260993"/>
            <a:ext cx="285750" cy="29257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70016" y="3260991"/>
            <a:ext cx="285750" cy="292578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1777" y="1288449"/>
            <a:ext cx="8501122" cy="101566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Nastaje oksigenacijom krvi u plućima, vezivanjem kiseonika za gvožđe hema.</a:t>
            </a:r>
          </a:p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Rastvor oksihemoglobina se dobija hemolizom manje količine krvi sa dest. vodom.</a:t>
            </a:r>
          </a:p>
          <a:p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Apsorpcioni spektar: 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dve apsorpcione pruge u žuto zelenom delu spektra</a:t>
            </a:r>
          </a:p>
        </p:txBody>
      </p:sp>
    </p:spTree>
    <p:extLst>
      <p:ext uri="{BB962C8B-B14F-4D97-AF65-F5344CB8AC3E}">
        <p14:creationId xmlns:p14="http://schemas.microsoft.com/office/powerpoint/2010/main" val="7762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6732" y="976229"/>
            <a:ext cx="8420439" cy="12926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Nastaje kada oksigenisani hemoglobin otpusti kiseonik.</a:t>
            </a:r>
          </a:p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Dobija se dodavanjem Štoksovog reagensa u rastvor oskigenisanog hemoglobina.</a:t>
            </a:r>
          </a:p>
          <a:p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Apsorpcioni spektar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: jedna apsorpciona pruga u žuto zelenom delu spektra.</a:t>
            </a:r>
          </a:p>
          <a:p>
            <a:r>
              <a:rPr lang="sr-Latn-CS" dirty="0">
                <a:latin typeface="Calibri" pitchFamily="34" charset="0"/>
              </a:rPr>
              <a:t> </a:t>
            </a:r>
            <a:endParaRPr lang="sr-Latn-C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92086" y="239762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Dezoksigenisani hemoglobin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25749" y="2129810"/>
            <a:ext cx="6844901" cy="3411020"/>
            <a:chOff x="1219888" y="2819400"/>
            <a:chExt cx="6844901" cy="3933825"/>
          </a:xfrm>
        </p:grpSpPr>
        <p:grpSp>
          <p:nvGrpSpPr>
            <p:cNvPr id="14" name="Group 13"/>
            <p:cNvGrpSpPr/>
            <p:nvPr/>
          </p:nvGrpSpPr>
          <p:grpSpPr>
            <a:xfrm>
              <a:off x="1219888" y="2819400"/>
              <a:ext cx="6844901" cy="3933825"/>
              <a:chOff x="1219888" y="2924175"/>
              <a:chExt cx="6844901" cy="3933825"/>
            </a:xfrm>
          </p:grpSpPr>
          <p:pic>
            <p:nvPicPr>
              <p:cNvPr id="15" name="Picture 14" descr="fiz_svj_i_opt_spektar_boja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9888" y="2924175"/>
                <a:ext cx="6844901" cy="39338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114675" y="2924175"/>
                <a:ext cx="305752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000" b="1" dirty="0">
                    <a:latin typeface="Garamond" panose="02020404030301010803" pitchFamily="18" charset="0"/>
                  </a:rPr>
                  <a:t>Vidljivi spektar boja</a:t>
                </a:r>
                <a:endParaRPr lang="en-US" sz="2000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38300" y="6305550"/>
                <a:ext cx="58293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863068" y="3250461"/>
              <a:ext cx="285750" cy="293631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02697" y="5528714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Karbaminohemoglobin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732" y="6231698"/>
            <a:ext cx="8501122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Nastaje vezivanjem ugljen-dioksida u tkivima.</a:t>
            </a:r>
          </a:p>
        </p:txBody>
      </p:sp>
    </p:spTree>
    <p:extLst>
      <p:ext uri="{BB962C8B-B14F-4D97-AF65-F5344CB8AC3E}">
        <p14:creationId xmlns:p14="http://schemas.microsoft.com/office/powerpoint/2010/main" val="12061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131" y="1012831"/>
            <a:ext cx="8143932" cy="19389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Derivat Hb koji sadrži </a:t>
            </a:r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toksičan gas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ugljen-monoksid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 vezan za gvožđe hema.</a:t>
            </a:r>
          </a:p>
          <a:p>
            <a:r>
              <a:rPr lang="sr-Latn-RS" sz="2000" dirty="0">
                <a:solidFill>
                  <a:schemeClr val="tx1"/>
                </a:solidFill>
                <a:latin typeface="Garamond" panose="02020404030301010803" pitchFamily="18" charset="0"/>
              </a:rPr>
              <a:t>Njegovo prisustvo daje svetlo-crvenu boju krvi.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Dobija se dodavanjem oksalne i sumporne kiseline u rastvor oksigenisanog hemoglobina.</a:t>
            </a:r>
          </a:p>
          <a:p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Apsorpcioni spektar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: dve apsorpcione pruge u žuto zelenom delu spektra pomerene udesno prema ljubičastom delu spektra.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92086" y="239762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Karboksihemoglobin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AFD7FE-DED7-4801-8E63-05C5D3AB1E33}"/>
              </a:ext>
            </a:extLst>
          </p:cNvPr>
          <p:cNvGrpSpPr/>
          <p:nvPr/>
        </p:nvGrpSpPr>
        <p:grpSpPr>
          <a:xfrm>
            <a:off x="1209003" y="3191492"/>
            <a:ext cx="5905782" cy="3659986"/>
            <a:chOff x="1209002" y="3091543"/>
            <a:chExt cx="6844901" cy="3933825"/>
          </a:xfrm>
        </p:grpSpPr>
        <p:grpSp>
          <p:nvGrpSpPr>
            <p:cNvPr id="12" name="Group 11"/>
            <p:cNvGrpSpPr/>
            <p:nvPr/>
          </p:nvGrpSpPr>
          <p:grpSpPr>
            <a:xfrm>
              <a:off x="1209002" y="3091543"/>
              <a:ext cx="6844901" cy="3933825"/>
              <a:chOff x="1219888" y="2924175"/>
              <a:chExt cx="6844901" cy="3933825"/>
            </a:xfrm>
          </p:grpSpPr>
          <p:pic>
            <p:nvPicPr>
              <p:cNvPr id="13" name="Picture 12" descr="fiz_svj_i_opt_spektar_boja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9888" y="2924175"/>
                <a:ext cx="6844901" cy="39338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114675" y="2924175"/>
                <a:ext cx="305752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000" b="1" dirty="0">
                    <a:latin typeface="Garamond" panose="02020404030301010803" pitchFamily="18" charset="0"/>
                  </a:rPr>
                  <a:t>Vidljivi spektar boja</a:t>
                </a:r>
                <a:endParaRPr lang="en-US" sz="2000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38300" y="6305550"/>
                <a:ext cx="58293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985877" y="3519648"/>
              <a:ext cx="285750" cy="29445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88663" y="3528397"/>
              <a:ext cx="285750" cy="293577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D:\Ljuba\FIZIOLOGIJA\vežbe\1._semestar\hemoliza\tox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5" y="5259924"/>
            <a:ext cx="1077561" cy="10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94DF8-7E3F-45D6-9FCA-ACCD59C29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8" y="4398493"/>
            <a:ext cx="1945477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Membrana eritrocita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9B72D3-343F-42DF-856B-2F6FDF135E46}"/>
              </a:ext>
            </a:extLst>
          </p:cNvPr>
          <p:cNvGrpSpPr/>
          <p:nvPr/>
        </p:nvGrpSpPr>
        <p:grpSpPr>
          <a:xfrm>
            <a:off x="497942" y="1849831"/>
            <a:ext cx="3992748" cy="4348162"/>
            <a:chOff x="776022" y="1704975"/>
            <a:chExt cx="3992748" cy="43481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39BCA0-7B37-493C-B9AD-6DA6186C2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196" y="5295899"/>
              <a:ext cx="1676400" cy="75723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C902D3-51ED-47C5-A369-C51E3575B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1704975"/>
              <a:ext cx="3944592" cy="2419350"/>
            </a:xfrm>
            <a:prstGeom prst="rect">
              <a:avLst/>
            </a:prstGeom>
            <a:ln w="38100" cap="sq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16A751-844F-49C5-9EE4-912C7D9D43EB}"/>
                </a:ext>
              </a:extLst>
            </p:cNvPr>
            <p:cNvSpPr/>
            <p:nvPr/>
          </p:nvSpPr>
          <p:spPr>
            <a:xfrm>
              <a:off x="2661313" y="5738884"/>
              <a:ext cx="252484" cy="129653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290EBD-B960-413B-9131-5FF9928BC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3798" y="4152418"/>
              <a:ext cx="1854972" cy="159273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62ECC4-C59F-442A-8EDD-0D0E0C49ECA9}"/>
                </a:ext>
              </a:extLst>
            </p:cNvPr>
            <p:cNvCxnSpPr>
              <a:cxnSpLocks/>
            </p:cNvCxnSpPr>
            <p:nvPr/>
          </p:nvCxnSpPr>
          <p:spPr>
            <a:xfrm>
              <a:off x="776022" y="4152418"/>
              <a:ext cx="1885290" cy="158646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42F9356-B323-4673-80ED-4A552ACAEA3D}"/>
              </a:ext>
            </a:extLst>
          </p:cNvPr>
          <p:cNvSpPr/>
          <p:nvPr/>
        </p:nvSpPr>
        <p:spPr>
          <a:xfrm>
            <a:off x="5067300" y="1513679"/>
            <a:ext cx="3381375" cy="1277942"/>
          </a:xfrm>
          <a:prstGeom prst="roundRect">
            <a:avLst>
              <a:gd name="adj" fmla="val 11517"/>
            </a:avLst>
          </a:prstGeom>
          <a:noFill/>
          <a:ln w="190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Glikoproteini</a:t>
            </a:r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+ </a:t>
            </a:r>
          </a:p>
          <a:p>
            <a:pPr algn="ctr"/>
            <a:r>
              <a:rPr lang="sr-Latn-RS" sz="2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sijalinska</a:t>
            </a:r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 kiselina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BB5581-DFA4-4CF6-AD7A-55D082DFEBCF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3257550" y="2152650"/>
            <a:ext cx="1809750" cy="0"/>
          </a:xfrm>
          <a:prstGeom prst="straightConnector1">
            <a:avLst/>
          </a:prstGeom>
          <a:ln w="381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26A21A-37AC-4537-8749-1632474BCC6D}"/>
              </a:ext>
            </a:extLst>
          </p:cNvPr>
          <p:cNvGrpSpPr/>
          <p:nvPr/>
        </p:nvGrpSpPr>
        <p:grpSpPr>
          <a:xfrm>
            <a:off x="5157974" y="4066378"/>
            <a:ext cx="3200024" cy="1705181"/>
            <a:chOff x="5248651" y="4530112"/>
            <a:chExt cx="3200024" cy="170518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CCC03DA-B8FA-4AAB-9584-BFA166CCE3BB}"/>
                </a:ext>
              </a:extLst>
            </p:cNvPr>
            <p:cNvGrpSpPr/>
            <p:nvPr/>
          </p:nvGrpSpPr>
          <p:grpSpPr>
            <a:xfrm>
              <a:off x="5372300" y="4530112"/>
              <a:ext cx="1135981" cy="1120789"/>
              <a:chOff x="6317637" y="3494787"/>
              <a:chExt cx="955499" cy="97028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5CE104C-3B3F-47A8-BC04-1D3AB931A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1903" y="3523590"/>
                <a:ext cx="886968" cy="912677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91DF985-3F9E-4956-8668-83E1CFD52677}"/>
                  </a:ext>
                </a:extLst>
              </p:cNvPr>
              <p:cNvSpPr/>
              <p:nvPr/>
            </p:nvSpPr>
            <p:spPr>
              <a:xfrm>
                <a:off x="6317637" y="3494787"/>
                <a:ext cx="955499" cy="97028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F3C93C6-4849-4DF2-93A3-15229DB6B0BC}"/>
                </a:ext>
              </a:extLst>
            </p:cNvPr>
            <p:cNvGrpSpPr/>
            <p:nvPr/>
          </p:nvGrpSpPr>
          <p:grpSpPr>
            <a:xfrm>
              <a:off x="7132202" y="4530112"/>
              <a:ext cx="1135980" cy="1120789"/>
              <a:chOff x="6317637" y="3494787"/>
              <a:chExt cx="955499" cy="970281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9D2F351-5C9B-4854-89D1-C39EC87D2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1903" y="3523590"/>
                <a:ext cx="886968" cy="912677"/>
              </a:xfrm>
              <a:prstGeom prst="rect">
                <a:avLst/>
              </a:prstGeom>
            </p:spPr>
          </p:pic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22CE4B8-107B-413C-975D-3893F7549CB3}"/>
                  </a:ext>
                </a:extLst>
              </p:cNvPr>
              <p:cNvSpPr/>
              <p:nvPr/>
            </p:nvSpPr>
            <p:spPr>
              <a:xfrm>
                <a:off x="6317637" y="3494787"/>
                <a:ext cx="955499" cy="97028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CB2FAB0-C695-4AC6-99B1-E0BFE82ED88F}"/>
                </a:ext>
              </a:extLst>
            </p:cNvPr>
            <p:cNvCxnSpPr/>
            <p:nvPr/>
          </p:nvCxnSpPr>
          <p:spPr>
            <a:xfrm>
              <a:off x="7952133" y="6004461"/>
              <a:ext cx="496542" cy="0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BD333FF-5FF5-48C1-ACAD-8B268DA622EC}"/>
                </a:ext>
              </a:extLst>
            </p:cNvPr>
            <p:cNvCxnSpPr/>
            <p:nvPr/>
          </p:nvCxnSpPr>
          <p:spPr>
            <a:xfrm flipH="1">
              <a:off x="5248651" y="6004461"/>
              <a:ext cx="485029" cy="0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E3AEF34-476B-44BA-B16B-7A0260309CE7}"/>
                </a:ext>
              </a:extLst>
            </p:cNvPr>
            <p:cNvSpPr txBox="1"/>
            <p:nvPr/>
          </p:nvSpPr>
          <p:spPr>
            <a:xfrm>
              <a:off x="5940290" y="5773628"/>
              <a:ext cx="1948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Odbojne sile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171863F-4D09-4DAB-BCD1-751223E228A8}"/>
              </a:ext>
            </a:extLst>
          </p:cNvPr>
          <p:cNvSpPr txBox="1"/>
          <p:nvPr/>
        </p:nvSpPr>
        <p:spPr>
          <a:xfrm>
            <a:off x="5188600" y="3198167"/>
            <a:ext cx="313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latin typeface="Garamond" panose="02020404030301010803" pitchFamily="18" charset="0"/>
              </a:rPr>
              <a:t>Negativno naelektrisanje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92FF42-9563-4ACA-9E79-A0B812963893}"/>
              </a:ext>
            </a:extLst>
          </p:cNvPr>
          <p:cNvSpPr txBox="1"/>
          <p:nvPr/>
        </p:nvSpPr>
        <p:spPr>
          <a:xfrm>
            <a:off x="5466149" y="6178105"/>
            <a:ext cx="271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Stabilna suspenzija</a:t>
            </a:r>
          </a:p>
        </p:txBody>
      </p:sp>
    </p:spTree>
    <p:extLst>
      <p:ext uri="{BB962C8B-B14F-4D97-AF65-F5344CB8AC3E}">
        <p14:creationId xmlns:p14="http://schemas.microsoft.com/office/powerpoint/2010/main" val="11283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09002" y="3091543"/>
            <a:ext cx="6844901" cy="3933825"/>
            <a:chOff x="1219888" y="2924175"/>
            <a:chExt cx="6844901" cy="3933825"/>
          </a:xfrm>
        </p:grpSpPr>
        <p:pic>
          <p:nvPicPr>
            <p:cNvPr id="17" name="Picture 16" descr="fiz_svj_i_opt_spektar_boj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888" y="2924175"/>
              <a:ext cx="6844901" cy="39338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114675" y="2924175"/>
              <a:ext cx="30575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latin typeface="Garamond" panose="02020404030301010803" pitchFamily="18" charset="0"/>
                </a:rPr>
                <a:t>Vidljivi spektar boja</a:t>
              </a:r>
              <a:endParaRPr lang="en-US" sz="2000" b="1" dirty="0">
                <a:latin typeface="Garamond" panose="02020404030301010803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38300" y="6305550"/>
              <a:ext cx="582930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433267" y="3512650"/>
            <a:ext cx="285750" cy="294627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795" y="1053922"/>
            <a:ext cx="8652261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Nastaje pri oksidaciji Fe hemoglobina iz fero u feri oblik, a za treću valencu se vezuje OH grupa.</a:t>
            </a:r>
          </a:p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Hem methemoglobina naziva se hemin i ne vezuje O2, a daje braon boju krvi.</a:t>
            </a:r>
          </a:p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Dobija se dodavanjem kalijumfericijanida u rastvor oksigenisanog hemoglobina.</a:t>
            </a:r>
          </a:p>
          <a:p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Apsorpcioni spektar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: četiri apsorpcione pruge, najbolje izražena pruga u crvenom delu spektra.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92086" y="239762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Methemoglobin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62479" y="3519648"/>
            <a:ext cx="94074" cy="2939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19022" y="3519648"/>
            <a:ext cx="94074" cy="2939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75565" y="3519646"/>
            <a:ext cx="94074" cy="293927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D:\Ljuba\FIZIOLOGIJA\vežbe\1._semestar\hemoliza\tox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7" y="4847913"/>
            <a:ext cx="1295062" cy="12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98" y="1208700"/>
            <a:ext cx="7541099" cy="565909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92086" y="239762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Methemoglobinemija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1676175"/>
            <a:ext cx="4087657" cy="4942063"/>
            <a:chOff x="68068" y="1413494"/>
            <a:chExt cx="4087657" cy="4942063"/>
          </a:xfrm>
        </p:grpSpPr>
        <p:grpSp>
          <p:nvGrpSpPr>
            <p:cNvPr id="27" name="Group 26"/>
            <p:cNvGrpSpPr/>
            <p:nvPr/>
          </p:nvGrpSpPr>
          <p:grpSpPr>
            <a:xfrm>
              <a:off x="68068" y="1413494"/>
              <a:ext cx="4087657" cy="4514450"/>
              <a:chOff x="68068" y="1413494"/>
              <a:chExt cx="4087657" cy="451445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8068" y="1413494"/>
                <a:ext cx="4087657" cy="4514450"/>
                <a:chOff x="48046" y="2032819"/>
                <a:chExt cx="4087657" cy="451445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430824" y="3600865"/>
                  <a:ext cx="914400" cy="81956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Latn-RS" b="1" dirty="0">
                      <a:latin typeface="Garamond" panose="02020404030301010803" pitchFamily="18" charset="0"/>
                    </a:rPr>
                    <a:t>Fe</a:t>
                  </a:r>
                  <a:r>
                    <a:rPr lang="sr-Latn-RS" b="1" baseline="30000" dirty="0">
                      <a:latin typeface="Garamond" panose="02020404030301010803" pitchFamily="18" charset="0"/>
                    </a:rPr>
                    <a:t>3+</a:t>
                  </a:r>
                  <a:endParaRPr lang="en-US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761140" y="3600865"/>
                  <a:ext cx="914400" cy="819567"/>
                </a:xfrm>
                <a:prstGeom prst="ellipse">
                  <a:avLst/>
                </a:prstGeom>
                <a:solidFill>
                  <a:srgbClr val="F35777"/>
                </a:solidFill>
                <a:ln>
                  <a:solidFill>
                    <a:srgbClr val="FF37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Latn-RS" b="1" dirty="0">
                      <a:latin typeface="Garamond" panose="02020404030301010803" pitchFamily="18" charset="0"/>
                    </a:rPr>
                    <a:t>Fe</a:t>
                  </a:r>
                  <a:r>
                    <a:rPr lang="sr-Latn-RS" b="1" baseline="30000" dirty="0">
                      <a:latin typeface="Garamond" panose="02020404030301010803" pitchFamily="18" charset="0"/>
                    </a:rPr>
                    <a:t>2+</a:t>
                  </a:r>
                  <a:endParaRPr lang="en-US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189091" y="3647299"/>
                  <a:ext cx="169440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Methemoglobin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149352" y="4001242"/>
                  <a:ext cx="169440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reduktaza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8046" y="3223705"/>
                  <a:ext cx="169440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b="1" dirty="0">
                      <a:latin typeface="Garamond" panose="02020404030301010803" pitchFamily="18" charset="0"/>
                    </a:rPr>
                    <a:t>Methemoglobin</a:t>
                  </a:r>
                  <a:endParaRPr lang="en-US" sz="1700" b="1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41303" y="3223705"/>
                  <a:ext cx="169440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b="1" dirty="0">
                      <a:latin typeface="Garamond" panose="02020404030301010803" pitchFamily="18" charset="0"/>
                    </a:rPr>
                    <a:t>Hemoglobin</a:t>
                  </a:r>
                  <a:endParaRPr lang="en-US" sz="1700" b="1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8" name="Curved Down Arrow 7"/>
                <p:cNvSpPr/>
                <p:nvPr/>
              </p:nvSpPr>
              <p:spPr>
                <a:xfrm flipV="1">
                  <a:off x="1172693" y="2421588"/>
                  <a:ext cx="1714500" cy="378069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46500" y="2846091"/>
                  <a:ext cx="249117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Citohrom b5 reduktaza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58188" y="2032819"/>
                  <a:ext cx="96272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NADH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299489" y="2036009"/>
                  <a:ext cx="96272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NAD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1" name="Curved Down Arrow 20"/>
                <p:cNvSpPr/>
                <p:nvPr/>
              </p:nvSpPr>
              <p:spPr>
                <a:xfrm>
                  <a:off x="1178169" y="4631774"/>
                  <a:ext cx="1714500" cy="378069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79725" y="5009709"/>
                  <a:ext cx="96272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NADPH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321026" y="5012899"/>
                  <a:ext cx="96272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NADP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4" name="Curved Down Arrow 23"/>
                <p:cNvSpPr/>
                <p:nvPr/>
              </p:nvSpPr>
              <p:spPr>
                <a:xfrm flipH="1" flipV="1">
                  <a:off x="1167737" y="5363518"/>
                  <a:ext cx="1714500" cy="378069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554058" y="5782337"/>
                  <a:ext cx="96272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G6PDH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6" name="Curved Down Arrow 25"/>
                <p:cNvSpPr/>
                <p:nvPr/>
              </p:nvSpPr>
              <p:spPr>
                <a:xfrm>
                  <a:off x="1167737" y="6169200"/>
                  <a:ext cx="1714500" cy="378069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>
              <a:xfrm>
                <a:off x="1425151" y="3400857"/>
                <a:ext cx="123971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52631" y="6001614"/>
              <a:ext cx="121387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700" dirty="0">
                  <a:latin typeface="Garamond" panose="02020404030301010803" pitchFamily="18" charset="0"/>
                </a:rPr>
                <a:t>G6P</a:t>
              </a:r>
              <a:endParaRPr lang="en-US" sz="1700" dirty="0">
                <a:latin typeface="Garamond" panose="02020404030301010803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91498" y="6001613"/>
              <a:ext cx="121387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700" dirty="0">
                  <a:latin typeface="Garamond" panose="02020404030301010803" pitchFamily="18" charset="0"/>
                </a:rPr>
                <a:t>6PG</a:t>
              </a:r>
              <a:endParaRPr lang="en-US" sz="17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5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8F2A9E-16B7-4284-B575-48B107E10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43"/>
            <a:ext cx="3380952" cy="6685714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1B7A60C8-DEA8-4C6E-9C3D-1C852473789A}"/>
              </a:ext>
            </a:extLst>
          </p:cNvPr>
          <p:cNvSpPr/>
          <p:nvPr/>
        </p:nvSpPr>
        <p:spPr>
          <a:xfrm>
            <a:off x="1992086" y="239762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Derivati hemoglobina</a:t>
            </a:r>
            <a:endParaRPr lang="en-US" sz="3200" b="1" dirty="0">
              <a:latin typeface="Garamond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85B537-5241-4D88-ADE3-A618F7F7FA89}"/>
              </a:ext>
            </a:extLst>
          </p:cNvPr>
          <p:cNvCxnSpPr>
            <a:cxnSpLocks/>
          </p:cNvCxnSpPr>
          <p:nvPr/>
        </p:nvCxnSpPr>
        <p:spPr>
          <a:xfrm flipH="1">
            <a:off x="2827090" y="1585519"/>
            <a:ext cx="18204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92F104-2128-48CA-AEF5-4514A89D6148}"/>
              </a:ext>
            </a:extLst>
          </p:cNvPr>
          <p:cNvSpPr txBox="1">
            <a:spLocks/>
          </p:cNvSpPr>
          <p:nvPr/>
        </p:nvSpPr>
        <p:spPr>
          <a:xfrm>
            <a:off x="4729629" y="1356137"/>
            <a:ext cx="3583861" cy="4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400" b="1" dirty="0" err="1">
                <a:solidFill>
                  <a:srgbClr val="A43D2F"/>
                </a:solidFill>
                <a:latin typeface="Garamond" panose="02020404030301010803" pitchFamily="18" charset="0"/>
              </a:rPr>
              <a:t>Oksigenisani</a:t>
            </a:r>
            <a:r>
              <a:rPr lang="sr-Latn-CS" sz="2400" b="1" dirty="0">
                <a:solidFill>
                  <a:srgbClr val="A43D2F"/>
                </a:solidFill>
                <a:latin typeface="Garamond" panose="02020404030301010803" pitchFamily="18" charset="0"/>
              </a:rPr>
              <a:t> hemoglobin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6BB67A-ECF7-4B1D-93D9-F79DBEAB8480}"/>
              </a:ext>
            </a:extLst>
          </p:cNvPr>
          <p:cNvCxnSpPr>
            <a:cxnSpLocks/>
          </p:cNvCxnSpPr>
          <p:nvPr/>
        </p:nvCxnSpPr>
        <p:spPr>
          <a:xfrm flipH="1">
            <a:off x="2130804" y="1922477"/>
            <a:ext cx="25166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561D29-43D7-422C-AFF7-57ECB8AFC14A}"/>
              </a:ext>
            </a:extLst>
          </p:cNvPr>
          <p:cNvSpPr txBox="1">
            <a:spLocks/>
          </p:cNvSpPr>
          <p:nvPr/>
        </p:nvSpPr>
        <p:spPr>
          <a:xfrm>
            <a:off x="4729628" y="1693095"/>
            <a:ext cx="4112368" cy="4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400" b="1" dirty="0" err="1">
                <a:solidFill>
                  <a:srgbClr val="75310D"/>
                </a:solidFill>
                <a:latin typeface="Garamond" panose="02020404030301010803" pitchFamily="18" charset="0"/>
              </a:rPr>
              <a:t>Dezoksigenisani</a:t>
            </a:r>
            <a:r>
              <a:rPr lang="sr-Latn-CS" sz="2400" b="1" dirty="0">
                <a:solidFill>
                  <a:srgbClr val="75310D"/>
                </a:solidFill>
                <a:latin typeface="Garamond" panose="02020404030301010803" pitchFamily="18" charset="0"/>
              </a:rPr>
              <a:t> hemoglobin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0A8D9A-A405-4FE5-B503-96436E54C2A5}"/>
              </a:ext>
            </a:extLst>
          </p:cNvPr>
          <p:cNvCxnSpPr>
            <a:cxnSpLocks/>
          </p:cNvCxnSpPr>
          <p:nvPr/>
        </p:nvCxnSpPr>
        <p:spPr>
          <a:xfrm flipH="1">
            <a:off x="1510018" y="2292990"/>
            <a:ext cx="31374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E55715F-4EA1-4523-8D54-FED73BF3429F}"/>
              </a:ext>
            </a:extLst>
          </p:cNvPr>
          <p:cNvSpPr txBox="1">
            <a:spLocks/>
          </p:cNvSpPr>
          <p:nvPr/>
        </p:nvSpPr>
        <p:spPr>
          <a:xfrm>
            <a:off x="4729627" y="2063608"/>
            <a:ext cx="4112368" cy="4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400" b="1" dirty="0" err="1">
                <a:solidFill>
                  <a:srgbClr val="997814"/>
                </a:solidFill>
                <a:latin typeface="Garamond" panose="02020404030301010803" pitchFamily="18" charset="0"/>
              </a:rPr>
              <a:t>Methemoglobin</a:t>
            </a:r>
            <a:endParaRPr lang="sr-Latn-CS" sz="2400" b="1" dirty="0">
              <a:solidFill>
                <a:srgbClr val="997814"/>
              </a:solidFill>
              <a:latin typeface="Garamond" panose="02020404030301010803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166A25-9E80-4B56-B6F7-A2959559D38A}"/>
              </a:ext>
            </a:extLst>
          </p:cNvPr>
          <p:cNvCxnSpPr>
            <a:cxnSpLocks/>
          </p:cNvCxnSpPr>
          <p:nvPr/>
        </p:nvCxnSpPr>
        <p:spPr>
          <a:xfrm flipH="1">
            <a:off x="914400" y="2621559"/>
            <a:ext cx="37331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9D64B2-53A2-4286-8D25-686E60F2089C}"/>
              </a:ext>
            </a:extLst>
          </p:cNvPr>
          <p:cNvSpPr txBox="1">
            <a:spLocks/>
          </p:cNvSpPr>
          <p:nvPr/>
        </p:nvSpPr>
        <p:spPr>
          <a:xfrm>
            <a:off x="4729627" y="2397875"/>
            <a:ext cx="4112368" cy="4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400" b="1" dirty="0" err="1">
                <a:solidFill>
                  <a:srgbClr val="8F2321"/>
                </a:solidFill>
                <a:latin typeface="Garamond" panose="02020404030301010803" pitchFamily="18" charset="0"/>
              </a:rPr>
              <a:t>Karboksihemoglobin</a:t>
            </a:r>
            <a:endParaRPr lang="sr-Latn-CS" sz="2400" b="1" dirty="0">
              <a:solidFill>
                <a:srgbClr val="8F232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Ključna pitanja i zadaci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9520" y="1874696"/>
            <a:ext cx="4472669" cy="871399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Faktori koji utiču na sedimentaciju eritrocita?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144" y="1233678"/>
            <a:ext cx="447266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Sedimentacija eritrocita?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09896" y="2915240"/>
            <a:ext cx="447266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Osmotska rezistencija?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62969" y="3536811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Hemoliza?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7127" y="4187044"/>
            <a:ext cx="446675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Šta sve dovodi do hemolize?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332" y="4836424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Derivati hemoglobina?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64472" y="5485804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Fiziološki/patološki?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512" y="1233678"/>
            <a:ext cx="8928992" cy="4800600"/>
          </a:xfrm>
          <a:prstGeom prst="roundRect">
            <a:avLst/>
          </a:prstGeom>
          <a:solidFill>
            <a:srgbClr val="FF373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Zadatak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Odrediti brzinu sedimentacije eritrocita metodom po Westergren-u i zapisati dobijene vrednosti.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Odrediti osmotsku rezistenciju eritrocita i zapisati dobijene vrednosti.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hemolizu i zapisati zaključke.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Odrediti spektre hemoglobina i njegovih derivata.</a:t>
            </a: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sr-Latn-RS" sz="4000" b="1" i="0" u="none" strike="noStrike" kern="1200" cap="none" spc="0" normalizeH="0" baseline="0" noProof="0" dirty="0">
                <a:ln>
                  <a:noFill/>
                </a:ln>
                <a:solidFill>
                  <a:srgbClr val="F1F468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Obavezan rezultat u svesci!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248678" y="258520"/>
            <a:ext cx="4646644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Sedimentacija eritrocita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51" y="1679510"/>
            <a:ext cx="2159923" cy="4880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193" y="4100946"/>
            <a:ext cx="3733800" cy="2857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92081" y="5635225"/>
            <a:ext cx="2603865" cy="467806"/>
          </a:xfrm>
          <a:prstGeom prst="roundRect">
            <a:avLst/>
          </a:prstGeom>
          <a:noFill/>
          <a:ln w="28575">
            <a:solidFill>
              <a:srgbClr val="3E0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3E0604"/>
                </a:solidFill>
                <a:latin typeface="Garamond" panose="02020404030301010803" pitchFamily="18" charset="0"/>
              </a:rPr>
              <a:t>Eritrociti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92081" y="4700659"/>
            <a:ext cx="2603865" cy="838349"/>
          </a:xfrm>
          <a:prstGeom prst="round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Leukociti i trombociti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522" y="1458906"/>
            <a:ext cx="5645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dirty="0">
                <a:solidFill>
                  <a:srgbClr val="820000"/>
                </a:solidFill>
                <a:latin typeface="Garamond" panose="02020404030301010803" pitchFamily="18" charset="0"/>
              </a:rPr>
              <a:t>Zašto dolazi do sedimentacije eritrocita?</a:t>
            </a:r>
            <a:endParaRPr lang="en-US" sz="36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2081" y="4082515"/>
            <a:ext cx="2603865" cy="527476"/>
          </a:xfrm>
          <a:prstGeom prst="roundRect">
            <a:avLst/>
          </a:prstGeom>
          <a:noFill/>
          <a:ln w="28575">
            <a:solidFill>
              <a:srgbClr val="7740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774008"/>
                </a:solidFill>
                <a:latin typeface="Garamond" panose="02020404030301010803" pitchFamily="18" charset="0"/>
              </a:rPr>
              <a:t>Krvna plazma</a:t>
            </a: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5495946" y="5869128"/>
            <a:ext cx="1194102" cy="0"/>
          </a:xfrm>
          <a:prstGeom prst="straightConnector1">
            <a:avLst/>
          </a:prstGeom>
          <a:ln w="38100">
            <a:solidFill>
              <a:srgbClr val="3E06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5495946" y="5114918"/>
            <a:ext cx="1184771" cy="491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5495946" y="4330158"/>
            <a:ext cx="1194102" cy="16095"/>
          </a:xfrm>
          <a:prstGeom prst="straightConnector1">
            <a:avLst/>
          </a:prstGeom>
          <a:ln w="38100">
            <a:solidFill>
              <a:srgbClr val="7740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6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429208" y="258520"/>
            <a:ext cx="835089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Faktori koji utiču na brzinu sedimentacije eritrocita</a:t>
            </a:r>
            <a:endParaRPr lang="en-US" sz="2800" b="1" dirty="0">
              <a:latin typeface="Garamond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955053"/>
            <a:ext cx="9144001" cy="5902947"/>
            <a:chOff x="-1" y="955053"/>
            <a:chExt cx="9144001" cy="5902947"/>
          </a:xfrm>
        </p:grpSpPr>
        <p:sp>
          <p:nvSpPr>
            <p:cNvPr id="3" name="TextBox 2"/>
            <p:cNvSpPr txBox="1"/>
            <p:nvPr/>
          </p:nvSpPr>
          <p:spPr>
            <a:xfrm>
              <a:off x="1730828" y="955053"/>
              <a:ext cx="5747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1. Vrsta životinje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360645"/>
              <a:ext cx="6746033" cy="449735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498" y="3046998"/>
              <a:ext cx="5716502" cy="3811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1751" y="2099035"/>
              <a:ext cx="285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SE = 1/2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88089" y="2099035"/>
              <a:ext cx="285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SE = 69/71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225406" y="955053"/>
            <a:ext cx="9198235" cy="5874454"/>
            <a:chOff x="-225406" y="955053"/>
            <a:chExt cx="9198235" cy="5874454"/>
          </a:xfrm>
        </p:grpSpPr>
        <p:sp>
          <p:nvSpPr>
            <p:cNvPr id="10" name="TextBox 9"/>
            <p:cNvSpPr txBox="1"/>
            <p:nvPr/>
          </p:nvSpPr>
          <p:spPr>
            <a:xfrm>
              <a:off x="-225406" y="6121621"/>
              <a:ext cx="4494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Manji broj eritrocita</a:t>
              </a:r>
            </a:p>
            <a:p>
              <a:pPr algn="ctr"/>
              <a:r>
                <a:rPr lang="sr-Latn-RS" sz="20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(slabije odbojne sile)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7865" y="6121621"/>
              <a:ext cx="4494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Veći broj eritrocita</a:t>
              </a:r>
            </a:p>
            <a:p>
              <a:pPr algn="ctr"/>
              <a:r>
                <a:rPr lang="sr-Latn-RS" sz="20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(jače odbojne sile)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23182" y="955053"/>
              <a:ext cx="8509365" cy="5156853"/>
              <a:chOff x="223182" y="955053"/>
              <a:chExt cx="8509365" cy="515685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730828" y="955053"/>
                <a:ext cx="57476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800" b="1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2. Broj eritrocita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18884" y="2890635"/>
                <a:ext cx="3056917" cy="2213451"/>
                <a:chOff x="374381" y="2833689"/>
                <a:chExt cx="3056917" cy="2213451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1418749" y="2833689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2442749" y="3443289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1383299" y="4064609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374381" y="3414125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</p:grpSp>
          <p:grpSp>
            <p:nvGrpSpPr>
              <p:cNvPr id="15" name="Group 14"/>
              <p:cNvGrpSpPr/>
              <p:nvPr/>
            </p:nvGrpSpPr>
            <p:grpSpPr>
              <a:xfrm rot="20464536">
                <a:off x="4424567" y="2131201"/>
                <a:ext cx="4116368" cy="3980705"/>
                <a:chOff x="4595761" y="2043771"/>
                <a:chExt cx="4116368" cy="3980705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5640129" y="2043771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6664129" y="2653371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5604679" y="3274691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4595761" y="2624207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6699580" y="3811025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7723580" y="4420625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6664130" y="5041945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5655212" y="4391461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</p:grpSp>
          <p:sp>
            <p:nvSpPr>
              <p:cNvPr id="16" name="TextBox 15"/>
              <p:cNvSpPr txBox="1"/>
              <p:nvPr/>
            </p:nvSpPr>
            <p:spPr>
              <a:xfrm>
                <a:off x="223182" y="1554511"/>
                <a:ext cx="8509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400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Brzina sedimentacije je obrnuto proporcionalna broju eritrocita.</a:t>
                </a:r>
                <a:endPara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422528" y="955053"/>
            <a:ext cx="8503037" cy="1475034"/>
            <a:chOff x="422528" y="955053"/>
            <a:chExt cx="8503037" cy="1475034"/>
          </a:xfrm>
        </p:grpSpPr>
        <p:sp>
          <p:nvSpPr>
            <p:cNvPr id="54" name="TextBox 53"/>
            <p:cNvSpPr txBox="1"/>
            <p:nvPr/>
          </p:nvSpPr>
          <p:spPr>
            <a:xfrm>
              <a:off x="1631302" y="955053"/>
              <a:ext cx="617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3. Sastav krvne plazme (A/G količnik)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22528" y="1750344"/>
              <a:ext cx="8503037" cy="679743"/>
              <a:chOff x="422528" y="1750344"/>
              <a:chExt cx="8503037" cy="679743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4017503" y="1750344"/>
                <a:ext cx="490806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000" b="1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Zapaljenske reakcije</a:t>
                </a:r>
              </a:p>
              <a:p>
                <a:pPr algn="ctr"/>
                <a:r>
                  <a:rPr lang="sr-Latn-RS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(proteini akutne faze - globilini, fibrinogen, CRP, itd.)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22528" y="1752979"/>
                <a:ext cx="370572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000" b="1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Zdrava jedinka</a:t>
                </a:r>
              </a:p>
              <a:p>
                <a:pPr algn="ctr"/>
                <a:r>
                  <a:rPr lang="sr-Latn-RS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(albumini dominantno zastupljeni)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437228" y="2743262"/>
            <a:ext cx="2445172" cy="1279355"/>
            <a:chOff x="437228" y="2743262"/>
            <a:chExt cx="2445172" cy="1279355"/>
          </a:xfrm>
        </p:grpSpPr>
        <p:grpSp>
          <p:nvGrpSpPr>
            <p:cNvPr id="59" name="Group 58"/>
            <p:cNvGrpSpPr/>
            <p:nvPr/>
          </p:nvGrpSpPr>
          <p:grpSpPr>
            <a:xfrm>
              <a:off x="1831197" y="2943317"/>
              <a:ext cx="1051203" cy="1079300"/>
              <a:chOff x="1727984" y="2885047"/>
              <a:chExt cx="1051203" cy="1079300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5CE104C-3B3F-47A8-BC04-1D3AB931A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1449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862" y="2997105"/>
                <a:ext cx="888387" cy="894730"/>
              </a:xfrm>
              <a:prstGeom prst="rect">
                <a:avLst/>
              </a:prstGeom>
            </p:spPr>
          </p:pic>
          <p:sp>
            <p:nvSpPr>
              <p:cNvPr id="63" name="Oval 62"/>
              <p:cNvSpPr/>
              <p:nvPr/>
            </p:nvSpPr>
            <p:spPr>
              <a:xfrm>
                <a:off x="2172177" y="2885047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543022" y="3041493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649431" y="3465076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413266" y="3819323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973308" y="3819323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727984" y="3543953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759802" y="3114005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Arrow Connector 59"/>
            <p:cNvCxnSpPr>
              <a:endCxn id="63" idx="1"/>
            </p:cNvCxnSpPr>
            <p:nvPr/>
          </p:nvCxnSpPr>
          <p:spPr>
            <a:xfrm flipV="1">
              <a:off x="1509486" y="2964555"/>
              <a:ext cx="784906" cy="4862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37228" y="2743262"/>
              <a:ext cx="1132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</a:rPr>
                <a:t>Albumin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21615" y="4088749"/>
            <a:ext cx="4030846" cy="1831062"/>
            <a:chOff x="321615" y="4088749"/>
            <a:chExt cx="4030846" cy="1831062"/>
          </a:xfrm>
        </p:grpSpPr>
        <p:grpSp>
          <p:nvGrpSpPr>
            <p:cNvPr id="71" name="Group 70"/>
            <p:cNvGrpSpPr/>
            <p:nvPr/>
          </p:nvGrpSpPr>
          <p:grpSpPr>
            <a:xfrm>
              <a:off x="321615" y="4091011"/>
              <a:ext cx="1828800" cy="1828800"/>
              <a:chOff x="321615" y="4091011"/>
              <a:chExt cx="1828800" cy="182880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722298" y="4445988"/>
                <a:ext cx="1051203" cy="1079300"/>
                <a:chOff x="1727984" y="2885047"/>
                <a:chExt cx="1051203" cy="1079300"/>
              </a:xfrm>
            </p:grpSpPr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05CE104C-3B3F-47A8-BC04-1D3AB931AC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144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2862" y="2997105"/>
                  <a:ext cx="888387" cy="894730"/>
                </a:xfrm>
                <a:prstGeom prst="rect">
                  <a:avLst/>
                </a:prstGeom>
              </p:spPr>
            </p:pic>
            <p:sp>
              <p:nvSpPr>
                <p:cNvPr id="86" name="Oval 85"/>
                <p:cNvSpPr/>
                <p:nvPr/>
              </p:nvSpPr>
              <p:spPr>
                <a:xfrm>
                  <a:off x="2172177" y="2885047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543022" y="304149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2649431" y="3465076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2413266" y="381932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973308" y="381932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1727984" y="354395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759802" y="3114005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Oval 83"/>
              <p:cNvSpPr/>
              <p:nvPr/>
            </p:nvSpPr>
            <p:spPr>
              <a:xfrm>
                <a:off x="321615" y="4091011"/>
                <a:ext cx="1828800" cy="1828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523661" y="4088749"/>
              <a:ext cx="1828800" cy="1828800"/>
              <a:chOff x="2523661" y="4088749"/>
              <a:chExt cx="1828800" cy="182880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2930823" y="4445988"/>
                <a:ext cx="1051203" cy="1079300"/>
                <a:chOff x="1727984" y="2885047"/>
                <a:chExt cx="1051203" cy="1079300"/>
              </a:xfrm>
            </p:grpSpPr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05CE104C-3B3F-47A8-BC04-1D3AB931AC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144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2862" y="2997105"/>
                  <a:ext cx="888387" cy="894730"/>
                </a:xfrm>
                <a:prstGeom prst="rect">
                  <a:avLst/>
                </a:prstGeom>
              </p:spPr>
            </p:pic>
            <p:sp>
              <p:nvSpPr>
                <p:cNvPr id="76" name="Oval 75"/>
                <p:cNvSpPr/>
                <p:nvPr/>
              </p:nvSpPr>
              <p:spPr>
                <a:xfrm>
                  <a:off x="2172177" y="2885047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2543022" y="304149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2649431" y="3465076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2413266" y="381932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973308" y="381932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727984" y="354395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1759802" y="3114005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2523661" y="4088749"/>
                <a:ext cx="1828800" cy="1828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4947513" y="4271637"/>
            <a:ext cx="3727802" cy="1508760"/>
            <a:chOff x="4947513" y="4271637"/>
            <a:chExt cx="3727802" cy="1508760"/>
          </a:xfrm>
        </p:grpSpPr>
        <p:grpSp>
          <p:nvGrpSpPr>
            <p:cNvPr id="94" name="Group 93"/>
            <p:cNvGrpSpPr/>
            <p:nvPr/>
          </p:nvGrpSpPr>
          <p:grpSpPr>
            <a:xfrm>
              <a:off x="7166555" y="4271637"/>
              <a:ext cx="1508760" cy="1508760"/>
              <a:chOff x="4827770" y="4271637"/>
              <a:chExt cx="1508760" cy="150876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4955335" y="4367446"/>
                <a:ext cx="1230172" cy="1293400"/>
                <a:chOff x="4955335" y="4367446"/>
                <a:chExt cx="1230172" cy="1293400"/>
              </a:xfrm>
            </p:grpSpPr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05CE104C-3B3F-47A8-BC04-1D3AB931AC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144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4484" y="4566781"/>
                  <a:ext cx="888387" cy="894730"/>
                </a:xfrm>
                <a:prstGeom prst="rect">
                  <a:avLst/>
                </a:prstGeom>
              </p:spPr>
            </p:pic>
            <p:sp>
              <p:nvSpPr>
                <p:cNvPr id="108" name="Oval 107"/>
                <p:cNvSpPr/>
                <p:nvPr/>
              </p:nvSpPr>
              <p:spPr>
                <a:xfrm>
                  <a:off x="5451698" y="436744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956907" y="4679980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451698" y="543224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4955335" y="4679980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4992567" y="517740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5916188" y="517740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Oval 105"/>
              <p:cNvSpPr/>
              <p:nvPr/>
            </p:nvSpPr>
            <p:spPr>
              <a:xfrm>
                <a:off x="4827770" y="4271637"/>
                <a:ext cx="1508760" cy="150876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947513" y="4271637"/>
              <a:ext cx="1508760" cy="1508760"/>
              <a:chOff x="4827770" y="4271637"/>
              <a:chExt cx="1508760" cy="150876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4955335" y="4367446"/>
                <a:ext cx="1230172" cy="1293400"/>
                <a:chOff x="4955335" y="4367446"/>
                <a:chExt cx="1230172" cy="1293400"/>
              </a:xfrm>
            </p:grpSpPr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05CE104C-3B3F-47A8-BC04-1D3AB931AC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144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4484" y="4566781"/>
                  <a:ext cx="888387" cy="894730"/>
                </a:xfrm>
                <a:prstGeom prst="rect">
                  <a:avLst/>
                </a:prstGeom>
              </p:spPr>
            </p:pic>
            <p:sp>
              <p:nvSpPr>
                <p:cNvPr id="99" name="Oval 98"/>
                <p:cNvSpPr/>
                <p:nvPr/>
              </p:nvSpPr>
              <p:spPr>
                <a:xfrm>
                  <a:off x="5451698" y="436744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956907" y="4679980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451698" y="543224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955335" y="4679980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4992567" y="517740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5916188" y="517740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4827770" y="4271637"/>
                <a:ext cx="1508760" cy="150876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4490317" y="2789396"/>
            <a:ext cx="2945557" cy="1293400"/>
            <a:chOff x="4490317" y="2789396"/>
            <a:chExt cx="2945557" cy="1293400"/>
          </a:xfrm>
        </p:grpSpPr>
        <p:grpSp>
          <p:nvGrpSpPr>
            <p:cNvPr id="115" name="Group 114"/>
            <p:cNvGrpSpPr/>
            <p:nvPr/>
          </p:nvGrpSpPr>
          <p:grpSpPr>
            <a:xfrm>
              <a:off x="6205702" y="2789396"/>
              <a:ext cx="1230172" cy="1293400"/>
              <a:chOff x="4955335" y="4367446"/>
              <a:chExt cx="1230172" cy="1293400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05CE104C-3B3F-47A8-BC04-1D3AB931A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1449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4484" y="4566781"/>
                <a:ext cx="888387" cy="894730"/>
              </a:xfrm>
              <a:prstGeom prst="rect">
                <a:avLst/>
              </a:prstGeom>
            </p:spPr>
          </p:pic>
          <p:sp>
            <p:nvSpPr>
              <p:cNvPr id="119" name="Oval 118"/>
              <p:cNvSpPr/>
              <p:nvPr/>
            </p:nvSpPr>
            <p:spPr>
              <a:xfrm>
                <a:off x="5451698" y="4367446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956907" y="4679980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451698" y="5432246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955335" y="4679980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992567" y="5177406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916188" y="5177406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6" name="Straight Arrow Connector 115"/>
            <p:cNvCxnSpPr/>
            <p:nvPr/>
          </p:nvCxnSpPr>
          <p:spPr>
            <a:xfrm flipV="1">
              <a:off x="5457806" y="3155675"/>
              <a:ext cx="784906" cy="4862"/>
            </a:xfrm>
            <a:prstGeom prst="straightConnector1">
              <a:avLst/>
            </a:prstGeom>
            <a:ln w="28575">
              <a:solidFill>
                <a:srgbClr val="77400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4490317" y="2934532"/>
              <a:ext cx="14316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dirty="0">
                  <a:solidFill>
                    <a:srgbClr val="774008"/>
                  </a:solidFill>
                  <a:latin typeface="Garamond" panose="02020404030301010803" pitchFamily="18" charset="0"/>
                </a:rPr>
                <a:t>Protein akutne faze</a:t>
              </a:r>
              <a:endParaRPr lang="en-US" sz="2000" dirty="0">
                <a:solidFill>
                  <a:srgbClr val="774008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4595" y="5780397"/>
            <a:ext cx="7989698" cy="959370"/>
            <a:chOff x="184595" y="5780397"/>
            <a:chExt cx="7989698" cy="959370"/>
          </a:xfrm>
        </p:grpSpPr>
        <p:cxnSp>
          <p:nvCxnSpPr>
            <p:cNvPr id="126" name="Straight Arrow Connector 125"/>
            <p:cNvCxnSpPr/>
            <p:nvPr/>
          </p:nvCxnSpPr>
          <p:spPr>
            <a:xfrm flipV="1">
              <a:off x="1097378" y="5917549"/>
              <a:ext cx="0" cy="413401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184595" y="6339657"/>
              <a:ext cx="3405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</a:rPr>
                <a:t>Pojas negativnog naelektrisanja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28" name="Straight Arrow Connector 127"/>
            <p:cNvCxnSpPr>
              <a:endCxn id="97" idx="4"/>
            </p:cNvCxnSpPr>
            <p:nvPr/>
          </p:nvCxnSpPr>
          <p:spPr>
            <a:xfrm flipV="1">
              <a:off x="5700486" y="5780397"/>
              <a:ext cx="1407" cy="550553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4768775" y="6330950"/>
              <a:ext cx="3405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</a:rPr>
                <a:t>Pojas negativnog naelektrisanja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477864" y="6140789"/>
            <a:ext cx="45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anose="02020404030301010803" pitchFamily="18" charset="0"/>
              </a:rPr>
              <a:t>Ubrzana sedimentacija</a:t>
            </a:r>
            <a:endParaRPr lang="en-US" sz="32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0488157-ACDF-43C9-96E1-F4CD635410E7}"/>
              </a:ext>
            </a:extLst>
          </p:cNvPr>
          <p:cNvGrpSpPr/>
          <p:nvPr/>
        </p:nvGrpSpPr>
        <p:grpSpPr>
          <a:xfrm flipH="1">
            <a:off x="8013761" y="3552334"/>
            <a:ext cx="736478" cy="3166388"/>
            <a:chOff x="1373098" y="2249726"/>
            <a:chExt cx="1094626" cy="4417036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2C752EB8-6FFA-4B91-AFF6-39D5C7FE4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098" y="2249726"/>
              <a:ext cx="316002" cy="4417036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B4713E11-812C-412F-A141-08B2E981A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670">
              <a:off x="2151722" y="2249726"/>
              <a:ext cx="316002" cy="4417036"/>
            </a:xfrm>
            <a:prstGeom prst="rect">
              <a:avLst/>
            </a:prstGeom>
          </p:spPr>
        </p:pic>
      </p:grp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787A1BB4-AFBB-46B4-98D0-04E45AEC0B4F}"/>
              </a:ext>
            </a:extLst>
          </p:cNvPr>
          <p:cNvCxnSpPr>
            <a:cxnSpLocks/>
          </p:cNvCxnSpPr>
          <p:nvPr/>
        </p:nvCxnSpPr>
        <p:spPr>
          <a:xfrm>
            <a:off x="7399068" y="3975155"/>
            <a:ext cx="61143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FAA00E40-6B6E-41C5-BD6F-5C39FC974EC8}"/>
              </a:ext>
            </a:extLst>
          </p:cNvPr>
          <p:cNvSpPr txBox="1"/>
          <p:nvPr/>
        </p:nvSpPr>
        <p:spPr>
          <a:xfrm>
            <a:off x="4777163" y="3497174"/>
            <a:ext cx="2925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Garamond" panose="02020404030301010803" pitchFamily="18" charset="0"/>
              </a:rPr>
              <a:t>Odstupanja od vertikalnog položaja pipete u stalku </a:t>
            </a:r>
            <a:r>
              <a:rPr lang="sr-Latn-RS" sz="2000" b="1" dirty="0">
                <a:latin typeface="Garamond" panose="02020404030301010803" pitchFamily="18" charset="0"/>
              </a:rPr>
              <a:t>ubrzavaju</a:t>
            </a:r>
            <a:r>
              <a:rPr lang="sr-Latn-RS" sz="2000" dirty="0">
                <a:latin typeface="Garamond" panose="02020404030301010803" pitchFamily="18" charset="0"/>
              </a:rPr>
              <a:t> sedimentaciju eritrocita.</a:t>
            </a:r>
            <a:endParaRPr lang="sr-Latn-RS" sz="2400" dirty="0">
              <a:latin typeface="Garamond" panose="02020404030301010803" pitchFamily="18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4667CBA9-996E-4721-ADCC-C9E3331705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5448" y="5435689"/>
            <a:ext cx="3427852" cy="1365567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7ABC62F8-E550-4800-B098-565AF521C36E}"/>
              </a:ext>
            </a:extLst>
          </p:cNvPr>
          <p:cNvSpPr txBox="1"/>
          <p:nvPr/>
        </p:nvSpPr>
        <p:spPr>
          <a:xfrm>
            <a:off x="4616179" y="3706527"/>
            <a:ext cx="2943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Izuzetak su svinje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, jer</a:t>
            </a:r>
          </a:p>
          <a:p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se pipete postavljaju 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koso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,</a:t>
            </a:r>
          </a:p>
          <a:p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pod uglom od 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45°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.</a:t>
            </a:r>
            <a:endParaRPr lang="sr-Latn-RS" sz="24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92BA3B1-2C5E-4398-A117-5AC3784A658E}"/>
              </a:ext>
            </a:extLst>
          </p:cNvPr>
          <p:cNvGrpSpPr/>
          <p:nvPr/>
        </p:nvGrpSpPr>
        <p:grpSpPr>
          <a:xfrm>
            <a:off x="142615" y="955053"/>
            <a:ext cx="8279575" cy="5769345"/>
            <a:chOff x="142615" y="955053"/>
            <a:chExt cx="8279575" cy="5769345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F866D0D-E482-49E1-BC59-DDBB2DC9EC7C}"/>
                </a:ext>
              </a:extLst>
            </p:cNvPr>
            <p:cNvSpPr txBox="1"/>
            <p:nvPr/>
          </p:nvSpPr>
          <p:spPr>
            <a:xfrm>
              <a:off x="685800" y="955053"/>
              <a:ext cx="769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4. Koncentracija holesterola i lecitina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CD42DC0-0EAE-4743-A06D-807A77C1C71A}"/>
                </a:ext>
              </a:extLst>
            </p:cNvPr>
            <p:cNvSpPr txBox="1"/>
            <p:nvPr/>
          </p:nvSpPr>
          <p:spPr>
            <a:xfrm>
              <a:off x="1042867" y="1829567"/>
              <a:ext cx="4445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Ubrzavaju sedimentaciju eritrocita.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44B25A35-F700-43ED-B2A5-9D02F5E174DE}"/>
                </a:ext>
              </a:extLst>
            </p:cNvPr>
            <p:cNvSpPr txBox="1"/>
            <p:nvPr/>
          </p:nvSpPr>
          <p:spPr>
            <a:xfrm>
              <a:off x="725990" y="2684215"/>
              <a:ext cx="769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5. Ambijentalna temperatura, položaj pipete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5D71EC4-A0ED-4FDC-99A5-02D1FF45E67F}"/>
                </a:ext>
              </a:extLst>
            </p:cNvPr>
            <p:cNvGrpSpPr/>
            <p:nvPr/>
          </p:nvGrpSpPr>
          <p:grpSpPr>
            <a:xfrm>
              <a:off x="142615" y="3323296"/>
              <a:ext cx="3638438" cy="3401102"/>
              <a:chOff x="5488049" y="3456898"/>
              <a:chExt cx="3638438" cy="3401102"/>
            </a:xfrm>
          </p:grpSpPr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6D92A62A-DFAA-4C43-AEAE-0C132CD068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948" y="3456898"/>
                <a:ext cx="780639" cy="2559473"/>
              </a:xfrm>
              <a:prstGeom prst="rect">
                <a:avLst/>
              </a:prstGeom>
            </p:spPr>
          </p:pic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CAAFF7C-D45A-42B6-AB26-B161DEAC40D0}"/>
                  </a:ext>
                </a:extLst>
              </p:cNvPr>
              <p:cNvSpPr txBox="1"/>
              <p:nvPr/>
            </p:nvSpPr>
            <p:spPr>
              <a:xfrm>
                <a:off x="5488049" y="6150114"/>
                <a:ext cx="36384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000" dirty="0">
                    <a:latin typeface="Garamond" panose="02020404030301010803" pitchFamily="18" charset="0"/>
                  </a:rPr>
                  <a:t>Visoke ambijentalne temperature ubrzavaju </a:t>
                </a:r>
                <a:r>
                  <a:rPr lang="sr-Latn-RS" sz="2000" dirty="0" err="1">
                    <a:latin typeface="Garamond" panose="02020404030301010803" pitchFamily="18" charset="0"/>
                  </a:rPr>
                  <a:t>sedimentaciju</a:t>
                </a:r>
                <a:r>
                  <a:rPr lang="sr-Latn-RS" sz="2000" dirty="0">
                    <a:latin typeface="Garamond" panose="02020404030301010803" pitchFamily="18" charset="0"/>
                  </a:rPr>
                  <a:t> eritrocita.</a:t>
                </a:r>
                <a:endParaRPr lang="sr-Latn-RS" sz="2400" dirty="0">
                  <a:latin typeface="Garamond" panose="02020404030301010803" pitchFamily="18" charset="0"/>
                </a:endParaRPr>
              </a:p>
            </p:txBody>
          </p:sp>
        </p:grp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D5886C8C-2BC3-477E-9956-F8BD3C6C56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518">
            <a:off x="5606932" y="1078458"/>
            <a:ext cx="2448365" cy="16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0" grpId="1"/>
      <p:bldP spid="152" grpId="0"/>
      <p:bldP spid="152" grpId="1"/>
      <p:bldP spid="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333375" y="258520"/>
            <a:ext cx="8486775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600" b="1" dirty="0">
                <a:latin typeface="Garamond" pitchFamily="18" charset="0"/>
              </a:rPr>
              <a:t>Klinički značaj određivanja brzine sedimentacije eritrocita</a:t>
            </a:r>
            <a:endParaRPr lang="en-US" sz="2600" b="1" dirty="0">
              <a:latin typeface="Garamon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500" y="1087786"/>
            <a:ext cx="848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Nespecifičan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 pokazatelj zdravstvenog stanja jedinke.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" y="1614484"/>
            <a:ext cx="848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Brzina sedimentacije nije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karakteristična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 za određeno oboljenje. 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22459C-28F4-4EAF-B8AF-2C22D3EC839A}"/>
              </a:ext>
            </a:extLst>
          </p:cNvPr>
          <p:cNvGrpSpPr/>
          <p:nvPr/>
        </p:nvGrpSpPr>
        <p:grpSpPr>
          <a:xfrm>
            <a:off x="333375" y="2621565"/>
            <a:ext cx="4599992" cy="2693610"/>
            <a:chOff x="214895" y="3815775"/>
            <a:chExt cx="4599992" cy="2693610"/>
          </a:xfrm>
        </p:grpSpPr>
        <p:sp>
          <p:nvSpPr>
            <p:cNvPr id="53" name="TextBox 52"/>
            <p:cNvSpPr txBox="1"/>
            <p:nvPr/>
          </p:nvSpPr>
          <p:spPr>
            <a:xfrm>
              <a:off x="710196" y="3815775"/>
              <a:ext cx="36099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Inflamatorni procesi (akutni i hronični – TBC), anemija, različite vrste tumora...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53" idx="2"/>
            </p:cNvCxnSpPr>
            <p:nvPr/>
          </p:nvCxnSpPr>
          <p:spPr>
            <a:xfrm>
              <a:off x="2515183" y="5016104"/>
              <a:ext cx="0" cy="908506"/>
            </a:xfrm>
            <a:prstGeom prst="straightConnector1">
              <a:avLst/>
            </a:prstGeom>
            <a:ln w="3810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14895" y="5924610"/>
              <a:ext cx="4599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3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Ubrzana sedimentacija</a:t>
              </a:r>
              <a:endParaRPr lang="en-US" sz="3200" b="1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B13016-4AB9-4B91-9527-C5C3E37F2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3968370"/>
            <a:ext cx="4658792" cy="28896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7D9911-E53A-4469-A4AA-F4CD5F27C77B}"/>
              </a:ext>
            </a:extLst>
          </p:cNvPr>
          <p:cNvSpPr txBox="1"/>
          <p:nvPr/>
        </p:nvSpPr>
        <p:spPr>
          <a:xfrm>
            <a:off x="5087979" y="6457890"/>
            <a:ext cx="381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err="1">
                <a:latin typeface="Garamond" panose="02020404030301010803" pitchFamily="18" charset="0"/>
              </a:rPr>
              <a:t>Granulomatozna</a:t>
            </a:r>
            <a:r>
              <a:rPr lang="sr-Latn-RS" sz="2000" dirty="0">
                <a:latin typeface="Garamond" panose="02020404030301010803" pitchFamily="18" charset="0"/>
              </a:rPr>
              <a:t> pneumonija (TBC)</a:t>
            </a:r>
            <a:endParaRPr lang="sr-Latn-R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248678" y="258520"/>
            <a:ext cx="4646644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Metoda po Westergren-u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46" y="1426589"/>
            <a:ext cx="4762500" cy="5013036"/>
          </a:xfrm>
          <a:prstGeom prst="rect">
            <a:avLst/>
          </a:prstGeom>
        </p:spPr>
      </p:pic>
      <p:grpSp>
        <p:nvGrpSpPr>
          <p:cNvPr id="149" name="Group 148"/>
          <p:cNvGrpSpPr/>
          <p:nvPr/>
        </p:nvGrpSpPr>
        <p:grpSpPr>
          <a:xfrm>
            <a:off x="385761" y="4888946"/>
            <a:ext cx="3381375" cy="2530456"/>
            <a:chOff x="385761" y="4888946"/>
            <a:chExt cx="3381375" cy="2530456"/>
          </a:xfrm>
        </p:grpSpPr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17827">
              <a:off x="787408" y="4820332"/>
              <a:ext cx="2530456" cy="2667683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385761" y="4892098"/>
              <a:ext cx="3381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0,4 mL Na-citrata (3,8 %)</a:t>
              </a:r>
              <a:endParaRPr lang="sr-Latn-RS" sz="2400" b="1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42936" y="5343643"/>
              <a:ext cx="28193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Krv do oznake 2 mL</a:t>
              </a:r>
              <a:endParaRPr lang="sr-Latn-RS" sz="2400" b="1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686703" y="6482310"/>
              <a:ext cx="112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dirty="0">
                  <a:latin typeface="Garamond" panose="02020404030301010803" pitchFamily="18" charset="0"/>
                </a:rPr>
                <a:t>2 mL</a:t>
              </a:r>
              <a:endParaRPr lang="en-US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4973737" y="895344"/>
            <a:ext cx="33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Stalak</a:t>
            </a:r>
            <a:endParaRPr lang="sr-Latn-RS" sz="28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473664" y="1548208"/>
            <a:ext cx="2417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Graduisana </a:t>
            </a:r>
          </a:p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staklena pipeta </a:t>
            </a:r>
          </a:p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(mm)</a:t>
            </a:r>
          </a:p>
        </p:txBody>
      </p:sp>
      <p:sp>
        <p:nvSpPr>
          <p:cNvPr id="155" name="Oval 154"/>
          <p:cNvSpPr/>
          <p:nvPr/>
        </p:nvSpPr>
        <p:spPr>
          <a:xfrm>
            <a:off x="5699535" y="5791361"/>
            <a:ext cx="457200" cy="433935"/>
          </a:xfrm>
          <a:prstGeom prst="ellipse">
            <a:avLst/>
          </a:prstGeom>
          <a:noFill/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659770" y="5791361"/>
            <a:ext cx="457200" cy="433935"/>
          </a:xfrm>
          <a:prstGeom prst="ellipse">
            <a:avLst/>
          </a:prstGeom>
          <a:noFill/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509054" y="5791361"/>
            <a:ext cx="457200" cy="433935"/>
          </a:xfrm>
          <a:prstGeom prst="ellipse">
            <a:avLst/>
          </a:prstGeom>
          <a:noFill/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5182831" y="6389977"/>
            <a:ext cx="379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Kada očitavamo?</a:t>
            </a:r>
            <a:endParaRPr lang="sr-Latn-RS" sz="2800" b="1" dirty="0">
              <a:latin typeface="Garamond" panose="02020404030301010803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53659" y="3117816"/>
            <a:ext cx="270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SE = 3/6?</a:t>
            </a:r>
            <a:endParaRPr lang="sr-Latn-RS" sz="2800" b="1" dirty="0">
              <a:latin typeface="Garamond" panose="02020404030301010803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2788" y="3630916"/>
            <a:ext cx="455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Stub eritrocita se spustio za 3 mm posle 1 h. </a:t>
            </a:r>
            <a:endParaRPr lang="sr-Latn-RS" sz="2000" dirty="0">
              <a:latin typeface="Garamond" panose="02020404030301010803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2788" y="3982050"/>
            <a:ext cx="487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Stub eritrocita se spustio za ukupno 6 mm posle 2 h. </a:t>
            </a:r>
            <a:endParaRPr lang="sr-Latn-RS" sz="2000" dirty="0">
              <a:latin typeface="Garamond" panose="02020404030301010803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7CAEE5-17BA-4D15-940B-B15A76017666}"/>
              </a:ext>
            </a:extLst>
          </p:cNvPr>
          <p:cNvGrpSpPr/>
          <p:nvPr/>
        </p:nvGrpSpPr>
        <p:grpSpPr>
          <a:xfrm>
            <a:off x="7285822" y="2173988"/>
            <a:ext cx="416490" cy="2414954"/>
            <a:chOff x="7285822" y="2173988"/>
            <a:chExt cx="416490" cy="241495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C8D7491-FE6A-4069-BDDB-DADB7966BAA2}"/>
                </a:ext>
              </a:extLst>
            </p:cNvPr>
            <p:cNvGrpSpPr/>
            <p:nvPr/>
          </p:nvGrpSpPr>
          <p:grpSpPr>
            <a:xfrm>
              <a:off x="7335388" y="3157547"/>
              <a:ext cx="366783" cy="561177"/>
              <a:chOff x="5585809" y="2285325"/>
              <a:chExt cx="366783" cy="561177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A064458-5577-49E9-A286-78793D76AEAC}"/>
                  </a:ext>
                </a:extLst>
              </p:cNvPr>
              <p:cNvCxnSpPr/>
              <p:nvPr/>
            </p:nvCxnSpPr>
            <p:spPr>
              <a:xfrm>
                <a:off x="5860470" y="228532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6BA6297-1834-4B59-BA08-11721C24768C}"/>
                  </a:ext>
                </a:extLst>
              </p:cNvPr>
              <p:cNvCxnSpPr/>
              <p:nvPr/>
            </p:nvCxnSpPr>
            <p:spPr>
              <a:xfrm>
                <a:off x="5860470" y="272347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D0AC79EC-4270-4F39-995F-94DB29627A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23423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43FB0060-77B5-42C4-A790-9ACEE0022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16304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B2550DF-2C3C-41FC-8DDF-F8A50301F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21079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1F24B31-D06A-458D-8E40-F1DD14C22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734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9AF8365-6001-49BC-BFC8-AC5C5E56EC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68692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430DAA4-2419-4219-B149-2DAFF1EB4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13911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C45599E-BA14-4308-A36B-C42BADCB6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61536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193A19D-79A1-4700-9EE6-1639B17278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686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FA9AE1C-9CF6-4197-A32B-AFF8AC55DEDC}"/>
                  </a:ext>
                </a:extLst>
              </p:cNvPr>
              <p:cNvSpPr txBox="1"/>
              <p:nvPr/>
            </p:nvSpPr>
            <p:spPr>
              <a:xfrm>
                <a:off x="5585809" y="2615670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900" b="1" dirty="0">
                    <a:latin typeface="Garamond" panose="02020404030301010803" pitchFamily="18" charset="0"/>
                  </a:rPr>
                  <a:t>60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C71ADC-A8AC-4F3A-B6E3-F6DBC22CCF9F}"/>
                </a:ext>
              </a:extLst>
            </p:cNvPr>
            <p:cNvGrpSpPr/>
            <p:nvPr/>
          </p:nvGrpSpPr>
          <p:grpSpPr>
            <a:xfrm>
              <a:off x="7285822" y="2173988"/>
              <a:ext cx="416490" cy="2414954"/>
              <a:chOff x="7285822" y="2173988"/>
              <a:chExt cx="416490" cy="2414954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397D7C4-5790-4F8E-94C0-174DB1F62B14}"/>
                  </a:ext>
                </a:extLst>
              </p:cNvPr>
              <p:cNvGrpSpPr/>
              <p:nvPr/>
            </p:nvGrpSpPr>
            <p:grpSpPr>
              <a:xfrm>
                <a:off x="7335388" y="2285325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C17AA363-EC69-455D-A831-D5C9CC997CE5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27A9266A-4839-492A-B090-79C28F42FF7F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2CF6B6D0-26FA-4C32-8640-A4424401B0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06C5733-7C20-4278-B709-C1A88170DC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161614A-06FE-497C-B024-26617C55E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1FF5186A-BE96-4D7B-B2F5-8BBC26C6DF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79DA5AED-66B7-4E5C-ADE4-FA8BF56AF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4B2E4482-A277-49CD-9575-14046AFA10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05A4A9EF-DC97-41E6-8487-EBE38056E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EBEA5F90-11F2-4529-BEFA-25DD0B2358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7FF45D4-A36C-47D7-938A-955395931E6D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20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7EF4A4E-BC6E-4441-9B65-4FA5EBEE2CCA}"/>
                  </a:ext>
                </a:extLst>
              </p:cNvPr>
              <p:cNvGrpSpPr/>
              <p:nvPr/>
            </p:nvGrpSpPr>
            <p:grpSpPr>
              <a:xfrm>
                <a:off x="7335388" y="2720046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8BAA80C8-8729-42B2-BE3F-E70F98E96793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DE2CCCA5-2FAD-40BC-BE4A-B2D1866EE6F2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5FF1E7B-E3B7-4020-8797-19ABF5326E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B4DDDEC6-E50B-47AE-BE79-3B360AC5AD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367C81F-5CEA-423A-BD40-1D3348065F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2EF0E52-4538-4F05-B8DA-1780899502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1D07BFA-8CF5-41AF-8E02-9DF06525A2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96609164-B6E8-46D1-AD62-5CF12E7D12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9C06B014-A623-4277-8CF5-07CC8542FD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25A5147-7E3A-4C0D-94D6-EF74FCB1B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F8A2F37-FBA5-43B4-9DA7-68990B4A6D37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0F41E8D-7D87-4EF4-92EA-54D33C1B6FFB}"/>
                  </a:ext>
                </a:extLst>
              </p:cNvPr>
              <p:cNvGrpSpPr/>
              <p:nvPr/>
            </p:nvGrpSpPr>
            <p:grpSpPr>
              <a:xfrm>
                <a:off x="7335388" y="3592268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ABAD4859-0DB0-413C-A832-42AE012754D7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35A2DAB-4CB0-40E6-9D59-0859CD1F3EA6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F4EA3626-82FC-4C3A-B377-0E4C51AF35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9C553F5C-F8FB-4E1B-B1A4-FD412411C8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547CB81C-D9CD-41C4-96AF-EA9C90FA30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9FF3AC0F-4A0D-4896-9FC3-440903CD4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5CC4BDD4-75D4-4E07-899D-9579CFF24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4CDE73E2-151F-47F1-AC83-3E5E480C59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C1C81C5-DCCB-48CA-AB89-41E95651B4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6B449F3E-09A8-4557-BACF-EA24D454E7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4E8BCB0-EE6C-4FF3-9F79-A9212C79B880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80</a:t>
                  </a:r>
                </a:p>
              </p:txBody>
            </p:sp>
          </p:grp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7AA250A2-1D85-4F94-82D3-73680C15B77C}"/>
                  </a:ext>
                </a:extLst>
              </p:cNvPr>
              <p:cNvSpPr txBox="1"/>
              <p:nvPr/>
            </p:nvSpPr>
            <p:spPr>
              <a:xfrm>
                <a:off x="7335387" y="2173988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r-Latn-RS" sz="900" b="1" dirty="0">
                    <a:latin typeface="Garamond" panose="02020404030301010803" pitchFamily="18" charset="0"/>
                  </a:rPr>
                  <a:t>0</a:t>
                </a:r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078481EF-3F87-4573-9178-344AAF4A9157}"/>
                  </a:ext>
                </a:extLst>
              </p:cNvPr>
              <p:cNvGrpSpPr/>
              <p:nvPr/>
            </p:nvGrpSpPr>
            <p:grpSpPr>
              <a:xfrm>
                <a:off x="7285822" y="4027765"/>
                <a:ext cx="416490" cy="561177"/>
                <a:chOff x="5536102" y="2285325"/>
                <a:chExt cx="416490" cy="561177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50B9AEEF-2BA7-4F0F-9032-731A7474A85E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B80AC2BD-9F2D-4DB2-93F4-53F91884F4D6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C01F190E-87EB-46FE-B568-219BF26490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C84D986C-B99A-4B3D-AA65-0F43895C30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D98AD8D5-2A43-48EB-B4CC-EC962B7B5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87EDCA53-D25E-4ACE-AE33-DAA831156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315CA3C2-3211-435B-A3A5-2F62DD2D4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ECB7457C-4A35-4143-A5A1-DD72DDD1CF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3FDC0AB7-932E-4054-AF53-9442CDFC60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180CE968-72B0-4603-B74C-E6A7E75B2F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6AE16948-AAFB-4B47-A0C5-AC2E5272A548}"/>
                    </a:ext>
                  </a:extLst>
                </p:cNvPr>
                <p:cNvSpPr txBox="1"/>
                <p:nvPr/>
              </p:nvSpPr>
              <p:spPr>
                <a:xfrm>
                  <a:off x="5536102" y="2615670"/>
                  <a:ext cx="34796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100</a:t>
                  </a:r>
                </a:p>
              </p:txBody>
            </p:sp>
          </p:grp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545D694-6375-47C8-853E-05EC784D535B}"/>
              </a:ext>
            </a:extLst>
          </p:cNvPr>
          <p:cNvGrpSpPr/>
          <p:nvPr/>
        </p:nvGrpSpPr>
        <p:grpSpPr>
          <a:xfrm>
            <a:off x="5533346" y="2181049"/>
            <a:ext cx="416490" cy="2414954"/>
            <a:chOff x="7285822" y="2173988"/>
            <a:chExt cx="416490" cy="2414954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5B13BB88-0AA6-4E36-A6B3-E37A61CEE0C5}"/>
                </a:ext>
              </a:extLst>
            </p:cNvPr>
            <p:cNvGrpSpPr/>
            <p:nvPr/>
          </p:nvGrpSpPr>
          <p:grpSpPr>
            <a:xfrm>
              <a:off x="7335388" y="3157547"/>
              <a:ext cx="366783" cy="561177"/>
              <a:chOff x="5585809" y="2285325"/>
              <a:chExt cx="366783" cy="561177"/>
            </a:xfrm>
          </p:grpSpPr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5DDB3680-7820-42D4-AAF6-4F36DA7B14CC}"/>
                  </a:ext>
                </a:extLst>
              </p:cNvPr>
              <p:cNvCxnSpPr/>
              <p:nvPr/>
            </p:nvCxnSpPr>
            <p:spPr>
              <a:xfrm>
                <a:off x="5860470" y="228532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9F721BEA-1776-442C-8635-50C8CDB7219B}"/>
                  </a:ext>
                </a:extLst>
              </p:cNvPr>
              <p:cNvCxnSpPr/>
              <p:nvPr/>
            </p:nvCxnSpPr>
            <p:spPr>
              <a:xfrm>
                <a:off x="5860470" y="272347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A030623E-53BE-46CC-9138-3B6C0131E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23423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1AB5135C-72DB-4CCC-99AF-D03B5C431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16304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6C5E3A93-FB55-4933-9EF8-D7BE152BC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21079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9970B018-4BF6-4425-AF1D-F9A33FAEC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734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581550C0-FEEA-480E-B5DE-E95FBB92DD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68692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F41EA5F7-1C6F-4951-86B9-4645F2296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13911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A4B52062-6D4E-47F2-A231-A625E4E76B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61536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F350058F-8FA8-49FC-BDAE-D5E68B4192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686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C77EA209-5869-4EE9-841A-275453A3C8AB}"/>
                  </a:ext>
                </a:extLst>
              </p:cNvPr>
              <p:cNvSpPr txBox="1"/>
              <p:nvPr/>
            </p:nvSpPr>
            <p:spPr>
              <a:xfrm>
                <a:off x="5585809" y="2615670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900" b="1" dirty="0">
                    <a:latin typeface="Garamond" panose="02020404030301010803" pitchFamily="18" charset="0"/>
                  </a:rPr>
                  <a:t>60</a:t>
                </a: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2B800F7-09D0-4FA2-9964-2AA0177F17DF}"/>
                </a:ext>
              </a:extLst>
            </p:cNvPr>
            <p:cNvGrpSpPr/>
            <p:nvPr/>
          </p:nvGrpSpPr>
          <p:grpSpPr>
            <a:xfrm>
              <a:off x="7285822" y="2173988"/>
              <a:ext cx="416490" cy="2414954"/>
              <a:chOff x="7285822" y="2173988"/>
              <a:chExt cx="416490" cy="2414954"/>
            </a:xfrm>
          </p:grpSpPr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41558093-0740-402A-8BAE-D0D734C28717}"/>
                  </a:ext>
                </a:extLst>
              </p:cNvPr>
              <p:cNvGrpSpPr/>
              <p:nvPr/>
            </p:nvGrpSpPr>
            <p:grpSpPr>
              <a:xfrm>
                <a:off x="7335388" y="2285325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22CBBA78-C9AC-43F1-A2E7-A4B43712040E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5E748761-D418-4BC1-AA03-5A1FEFEA25F0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BBFAC908-9A2B-4E4B-B7AA-A2464E4E1D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3B4A3D13-E668-4371-AB63-9BA7DA8BBB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10431FD1-132B-4173-8BA5-4531C23692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3AA8DFF3-268A-48C3-ADDE-A13A6BD1AA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EE481DD9-20DF-41B6-9C2E-BF042D268D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97B85E04-4547-4FCE-95F1-1D243E8643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>
                  <a:extLst>
                    <a:ext uri="{FF2B5EF4-FFF2-40B4-BE49-F238E27FC236}">
                      <a16:creationId xmlns:a16="http://schemas.microsoft.com/office/drawing/2014/main" id="{D7A57F49-F93F-4E25-AB5D-B8FDB05778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DB0C5165-7B0F-4F2C-B0A9-3AAE5304B3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AEE73F5B-D416-4851-8CB4-BAF1CD1BA987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20</a:t>
                  </a:r>
                </a:p>
              </p:txBody>
            </p: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8B0C05EB-9D4F-47DD-8FEB-57D330AA07A2}"/>
                  </a:ext>
                </a:extLst>
              </p:cNvPr>
              <p:cNvGrpSpPr/>
              <p:nvPr/>
            </p:nvGrpSpPr>
            <p:grpSpPr>
              <a:xfrm>
                <a:off x="7335388" y="2720046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4C6F9AFA-AAD7-41F8-B612-71F067DC461B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51A01B04-68AE-4142-9688-99E0B8E2D86E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B1E216CD-6DBF-4B68-A7C2-DCC91F2E8B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6F6EC805-62D4-42F8-B39B-06E5438023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E7AAD3FF-01F4-4591-93A7-1A7852F9C7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22EBE4F2-051D-4251-9781-DA5048F23E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B6EE98B6-425D-4D9F-B6F9-8644C49EA7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5B888A5C-646B-4AA9-B9A8-D6D41FA6D1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F00EBE0C-99D2-4CBD-BECF-18A364DD47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8871AF62-463E-47D7-ABFE-80858D8249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3089C23B-87D3-4F54-BA35-60812C47C8B2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5B348078-D58A-4B62-B1F4-85B609923374}"/>
                  </a:ext>
                </a:extLst>
              </p:cNvPr>
              <p:cNvGrpSpPr/>
              <p:nvPr/>
            </p:nvGrpSpPr>
            <p:grpSpPr>
              <a:xfrm>
                <a:off x="7335388" y="3592268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1751AA69-6F78-4CE8-86DE-130FD663D9FC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44DB3F27-D2D1-4464-9F06-DE5FCEC5A23B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EFE9FE1B-C457-4CBC-AD69-C475E8A9A9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7B31E97A-7FBF-42B5-9C19-141EBA8404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8BF1A7B-6226-4C4C-8DE1-D1CB6BC9A2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8175903B-9DD3-4F3A-8996-B7C543CB11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1138E06B-4458-4E8A-91AA-C6ADE8AFAC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55EEC2B3-6050-48BB-AADC-B704CAB364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33FB9FCC-ED75-4D40-94B6-63535DCF28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9985009C-34E7-4A03-A46D-4207BC580A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90DBF222-DC04-4108-9498-A9B57D60070B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80</a:t>
                  </a:r>
                </a:p>
              </p:txBody>
            </p:sp>
          </p:grp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BC234039-2071-4183-A85A-546E5EFC2458}"/>
                  </a:ext>
                </a:extLst>
              </p:cNvPr>
              <p:cNvSpPr txBox="1"/>
              <p:nvPr/>
            </p:nvSpPr>
            <p:spPr>
              <a:xfrm>
                <a:off x="7335387" y="2173988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r-Latn-RS" sz="900" b="1" dirty="0">
                    <a:latin typeface="Garamond" panose="02020404030301010803" pitchFamily="18" charset="0"/>
                  </a:rPr>
                  <a:t>0</a:t>
                </a:r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2525E9C6-4485-4FFB-93AB-792FA0361792}"/>
                  </a:ext>
                </a:extLst>
              </p:cNvPr>
              <p:cNvGrpSpPr/>
              <p:nvPr/>
            </p:nvGrpSpPr>
            <p:grpSpPr>
              <a:xfrm>
                <a:off x="7285822" y="4027765"/>
                <a:ext cx="416490" cy="561177"/>
                <a:chOff x="5536102" y="2285325"/>
                <a:chExt cx="416490" cy="561177"/>
              </a:xfrm>
            </p:grpSpPr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0F5F1543-41E6-40B7-8388-4D0CF77C4016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2FD8ABFA-2427-4FB6-AD85-44765FB5EF61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7254BC18-C4CE-43E8-8567-633968802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7A8DF130-519E-4C29-93AE-15B6BFC94B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267AD33F-2D7E-4FAE-9E34-B570D160CE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27443D98-1E37-4009-8EFF-5BB733DB9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3F2B842C-DB8D-4133-82D4-36B43D4C60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D141322B-A484-4572-8021-23AF01F4D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DE4A97E8-E7A7-4129-ADDB-7C47D01B25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2CC871EE-B897-4EE9-A6E0-626EF4AC1B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C01278CA-4CD4-4358-8F7C-2214CB9B312A}"/>
                    </a:ext>
                  </a:extLst>
                </p:cNvPr>
                <p:cNvSpPr txBox="1"/>
                <p:nvPr/>
              </p:nvSpPr>
              <p:spPr>
                <a:xfrm>
                  <a:off x="5536102" y="2615670"/>
                  <a:ext cx="34796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100</a:t>
                  </a:r>
                </a:p>
              </p:txBody>
            </p:sp>
          </p:grpSp>
        </p:grpSp>
      </p:grpSp>
      <p:cxnSp>
        <p:nvCxnSpPr>
          <p:cNvPr id="153" name="Straight Arrow Connector 152"/>
          <p:cNvCxnSpPr/>
          <p:nvPr/>
        </p:nvCxnSpPr>
        <p:spPr>
          <a:xfrm>
            <a:off x="3660861" y="2139220"/>
            <a:ext cx="2136912" cy="3289"/>
          </a:xfrm>
          <a:prstGeom prst="straightConnector1">
            <a:avLst/>
          </a:prstGeom>
          <a:ln w="381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DD447DA9-31B4-4B97-9C64-1A60F00A3620}"/>
              </a:ext>
            </a:extLst>
          </p:cNvPr>
          <p:cNvGrpSpPr/>
          <p:nvPr/>
        </p:nvGrpSpPr>
        <p:grpSpPr>
          <a:xfrm>
            <a:off x="6442129" y="2181049"/>
            <a:ext cx="416490" cy="2414954"/>
            <a:chOff x="7285822" y="2173988"/>
            <a:chExt cx="416490" cy="2414954"/>
          </a:xfrm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C357DFE5-BBDB-4040-8C67-D99157C50531}"/>
                </a:ext>
              </a:extLst>
            </p:cNvPr>
            <p:cNvGrpSpPr/>
            <p:nvPr/>
          </p:nvGrpSpPr>
          <p:grpSpPr>
            <a:xfrm>
              <a:off x="7335388" y="3157547"/>
              <a:ext cx="366783" cy="561177"/>
              <a:chOff x="5585809" y="2285325"/>
              <a:chExt cx="366783" cy="561177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82D3088C-43BF-4E11-9D72-984B2FACE61B}"/>
                  </a:ext>
                </a:extLst>
              </p:cNvPr>
              <p:cNvCxnSpPr/>
              <p:nvPr/>
            </p:nvCxnSpPr>
            <p:spPr>
              <a:xfrm>
                <a:off x="5860470" y="228532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DCE152B9-3075-42E2-BE3A-4F3D18C182E0}"/>
                  </a:ext>
                </a:extLst>
              </p:cNvPr>
              <p:cNvCxnSpPr/>
              <p:nvPr/>
            </p:nvCxnSpPr>
            <p:spPr>
              <a:xfrm>
                <a:off x="5860470" y="272347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3CFC2430-8605-4597-999C-8145EF584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23423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5CA8FA17-A3F5-416B-B167-5B27C3429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16304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8ED9201B-9ABB-409D-9BE9-4F5BA1272A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21079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F928F663-45BF-4F9A-B290-BD62F48AD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734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FABA3565-3D7D-45A3-8487-37F66FB312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68692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09B1F1EB-47D4-4783-ADCB-BAD0149B74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13911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C1AC5BBA-9656-442B-BB16-841259F94E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61536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6305CBFA-30E0-4D34-9735-6551F8767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686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0AAA2DF8-032B-4ABC-9957-92DBAB94B5A7}"/>
                  </a:ext>
                </a:extLst>
              </p:cNvPr>
              <p:cNvSpPr txBox="1"/>
              <p:nvPr/>
            </p:nvSpPr>
            <p:spPr>
              <a:xfrm>
                <a:off x="5585809" y="2615670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900" b="1" dirty="0">
                    <a:latin typeface="Garamond" panose="02020404030301010803" pitchFamily="18" charset="0"/>
                  </a:rPr>
                  <a:t>60</a:t>
                </a:r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A9DAD376-2E63-430E-AEE0-2A55CF8D1AC9}"/>
                </a:ext>
              </a:extLst>
            </p:cNvPr>
            <p:cNvGrpSpPr/>
            <p:nvPr/>
          </p:nvGrpSpPr>
          <p:grpSpPr>
            <a:xfrm>
              <a:off x="7285822" y="2173988"/>
              <a:ext cx="416490" cy="2414954"/>
              <a:chOff x="7285822" y="2173988"/>
              <a:chExt cx="416490" cy="2414954"/>
            </a:xfrm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A8575050-CEA9-44D2-BB25-241E95C8C2B0}"/>
                  </a:ext>
                </a:extLst>
              </p:cNvPr>
              <p:cNvGrpSpPr/>
              <p:nvPr/>
            </p:nvGrpSpPr>
            <p:grpSpPr>
              <a:xfrm>
                <a:off x="7335388" y="2285325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6B543B90-B862-4511-9D96-7D0FB259F451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778DD6AF-17A2-493C-90BE-7BCDE8E55949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39044EDB-4536-4840-889B-DC1DFB8F07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D6046C33-13E7-4B05-B713-03DB945DF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76EE6959-BE29-4732-B44A-1A8674777B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>
                  <a:extLst>
                    <a:ext uri="{FF2B5EF4-FFF2-40B4-BE49-F238E27FC236}">
                      <a16:creationId xmlns:a16="http://schemas.microsoft.com/office/drawing/2014/main" id="{9B287976-4CEF-4E50-94EA-8140FD9FB7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89ED5AEF-99C7-4CB4-8DF7-1FCD0866E9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FBF9E5AD-D1AA-42BD-8FB5-E783E9ADAB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CB8CF714-D3F6-4BB2-8FC8-20BF20B76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E922A72E-2A74-4B64-A991-0D984ADEB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5C6618B8-0DAF-47CB-9011-340047E3078E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20</a:t>
                  </a:r>
                </a:p>
              </p:txBody>
            </p:sp>
          </p:grp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5AE6F412-B1B0-475C-9CBD-27F1DD841368}"/>
                  </a:ext>
                </a:extLst>
              </p:cNvPr>
              <p:cNvGrpSpPr/>
              <p:nvPr/>
            </p:nvGrpSpPr>
            <p:grpSpPr>
              <a:xfrm>
                <a:off x="7335388" y="2720046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383DA27F-D68E-41DB-AA66-AD7647D582AD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B278742D-6381-4618-828C-6336CF8F3F85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878CB157-9E57-4CAC-83F1-119638B8D4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01CA8C42-2E7B-4BE9-A7B6-5A0CA527A7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9189329E-B502-4F99-A7E5-B77B8EBDBF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69B52D17-02B2-4DFF-92EE-2D0A751E36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B9E2E34C-2DB7-4834-B154-C618171BFA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2EAAA077-01EF-476B-922E-C8B81A8318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BDAED1B5-2C1B-40AB-B1E3-B6E57F7EE8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EF511F0A-1933-4809-876B-205AA76256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EAE1215F-0DD3-4311-AA78-F7C23AEDB280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76623046-2C8A-43E7-90A9-AA75056DF42E}"/>
                  </a:ext>
                </a:extLst>
              </p:cNvPr>
              <p:cNvGrpSpPr/>
              <p:nvPr/>
            </p:nvGrpSpPr>
            <p:grpSpPr>
              <a:xfrm>
                <a:off x="7335388" y="3592268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4530BFF0-C899-4C9F-B613-27B7F328869B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86A5E780-A4A5-490D-96D1-886BA88E502A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0F1DF4B9-EF86-4E7D-BD3D-E57030A462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26A40BC5-B2BB-4635-B5FA-DAC3019341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E3DE457D-E14C-4E33-A7C5-513427CF1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611FF931-5F38-454E-AC1C-46C5E8CB3C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8E3E839F-8B1C-4F69-8F43-34B8FCB098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3FD34BFF-8181-43BB-81D1-D2F57D7121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0E9AB304-B851-4529-967A-516660EC93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83AFBD45-B96D-4540-8A88-CE38F8818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244FF1FC-1E6B-4FE2-A7E9-CCA1C6909760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80</a:t>
                  </a:r>
                </a:p>
              </p:txBody>
            </p:sp>
          </p:grp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57657879-8E10-431F-9164-1205F11E5661}"/>
                  </a:ext>
                </a:extLst>
              </p:cNvPr>
              <p:cNvSpPr txBox="1"/>
              <p:nvPr/>
            </p:nvSpPr>
            <p:spPr>
              <a:xfrm>
                <a:off x="7335387" y="2173988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r-Latn-RS" sz="900" b="1" dirty="0">
                    <a:latin typeface="Garamond" panose="02020404030301010803" pitchFamily="18" charset="0"/>
                  </a:rPr>
                  <a:t>0</a:t>
                </a:r>
              </a:p>
            </p:txBody>
          </p: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4290538D-5F0B-46D4-AE51-623D62C001F7}"/>
                  </a:ext>
                </a:extLst>
              </p:cNvPr>
              <p:cNvGrpSpPr/>
              <p:nvPr/>
            </p:nvGrpSpPr>
            <p:grpSpPr>
              <a:xfrm>
                <a:off x="7285822" y="4027765"/>
                <a:ext cx="416490" cy="561177"/>
                <a:chOff x="5536102" y="2285325"/>
                <a:chExt cx="416490" cy="561177"/>
              </a:xfrm>
            </p:grpSpPr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1290303D-E482-41EF-8955-76346C57A962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7AFE09F0-785A-4514-9FD6-02572991D55C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8E10C0FA-BCC0-40E5-9B13-EAE68C46BB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CD435DAD-D686-4D91-9F09-78D61ADF4E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2D0FA41A-D771-4AB3-8817-836D7018C5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069EC35E-B284-4575-8D6F-05F09F6DD7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4BB95CE3-385E-485F-9A76-9C46F3DF22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69F9D092-4A7F-4D8E-89FA-E3391A093C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782DF236-6C51-417E-9AD4-880B80016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F32B9038-6E12-4A24-9D63-E95125F30E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A4EAE196-8990-4233-87AD-0AC456D9E4C7}"/>
                    </a:ext>
                  </a:extLst>
                </p:cNvPr>
                <p:cNvSpPr txBox="1"/>
                <p:nvPr/>
              </p:nvSpPr>
              <p:spPr>
                <a:xfrm>
                  <a:off x="5536102" y="2615670"/>
                  <a:ext cx="34796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100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415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157" grpId="0" animBg="1"/>
      <p:bldP spid="158" grpId="0"/>
      <p:bldP spid="162" grpId="0"/>
      <p:bldP spid="163" grpId="0"/>
      <p:bldP spid="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1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653" y="223826"/>
            <a:ext cx="4834975" cy="637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IMG_1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37457" y="206828"/>
            <a:ext cx="4669412" cy="6391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0" y="6197972"/>
            <a:ext cx="4358147" cy="40011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r-Latn-CS" sz="2000" dirty="0">
                <a:solidFill>
                  <a:schemeClr val="tx1"/>
                </a:solidFill>
                <a:latin typeface="Book Antiqua" pitchFamily="18" charset="0"/>
              </a:rPr>
              <a:t>Epruvete za sedimentaciju eritrocita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849602" y="6197972"/>
            <a:ext cx="4294398" cy="40011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r-Latn-CS" sz="2000" dirty="0">
                <a:solidFill>
                  <a:schemeClr val="tx1"/>
                </a:solidFill>
                <a:latin typeface="Book Antiqua" pitchFamily="18" charset="0"/>
              </a:rPr>
              <a:t>Metoda po Westergren-u</a:t>
            </a:r>
          </a:p>
        </p:txBody>
      </p:sp>
    </p:spTree>
    <p:extLst>
      <p:ext uri="{BB962C8B-B14F-4D97-AF65-F5344CB8AC3E}">
        <p14:creationId xmlns:p14="http://schemas.microsoft.com/office/powerpoint/2010/main" val="3280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47" y="121092"/>
            <a:ext cx="401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Na</a:t>
            </a:r>
            <a:r>
              <a:rPr lang="sr-Latn-RS" sz="3200" b="1" dirty="0">
                <a:latin typeface="Garamond" panose="02020404030301010803" pitchFamily="18" charset="0"/>
              </a:rPr>
              <a:t>š današnji zadatak</a:t>
            </a:r>
            <a:endParaRPr lang="sr-Latn-RS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E5E36-5E87-47F2-BB42-1113585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18" y="2575003"/>
            <a:ext cx="5438095" cy="4161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66119-E258-4740-96FD-799C2B5D4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7556"/>
            <a:ext cx="3631419" cy="6102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E4CCDC-F41A-4CAB-B6E0-601B57F1A18C}"/>
              </a:ext>
            </a:extLst>
          </p:cNvPr>
          <p:cNvSpPr txBox="1"/>
          <p:nvPr/>
        </p:nvSpPr>
        <p:spPr>
          <a:xfrm>
            <a:off x="0" y="5642612"/>
            <a:ext cx="262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Garamond" panose="02020404030301010803" pitchFamily="18" charset="0"/>
              </a:rPr>
              <a:t>Nivo krvi treba da bude između dve bele linije ucrtane na epruveti.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4418A1-3EA8-4AF1-81E0-B1F49CAD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7" y="2832347"/>
            <a:ext cx="3202288" cy="3825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2B6418-81FE-4761-AA03-E98535E1C8F8}"/>
              </a:ext>
            </a:extLst>
          </p:cNvPr>
          <p:cNvSpPr txBox="1"/>
          <p:nvPr/>
        </p:nvSpPr>
        <p:spPr>
          <a:xfrm>
            <a:off x="771780" y="1474681"/>
            <a:ext cx="262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Garamond" panose="02020404030301010803" pitchFamily="18" charset="0"/>
              </a:rPr>
              <a:t>Nivo krvi treba da se poklopi sa oznakom „0“ na stalku.</a:t>
            </a:r>
          </a:p>
        </p:txBody>
      </p:sp>
    </p:spTree>
    <p:extLst>
      <p:ext uri="{BB962C8B-B14F-4D97-AF65-F5344CB8AC3E}">
        <p14:creationId xmlns:p14="http://schemas.microsoft.com/office/powerpoint/2010/main" val="42634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</TotalTime>
  <Words>1236</Words>
  <Application>Microsoft Office PowerPoint</Application>
  <PresentationFormat>On-screen Show (4:3)</PresentationFormat>
  <Paragraphs>323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Garamond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Laboratorija</dc:creator>
  <cp:lastModifiedBy>Dušan Bošnjaković</cp:lastModifiedBy>
  <cp:revision>153</cp:revision>
  <dcterms:created xsi:type="dcterms:W3CDTF">2021-04-29T08:38:09Z</dcterms:created>
  <dcterms:modified xsi:type="dcterms:W3CDTF">2024-11-24T19:15:15Z</dcterms:modified>
</cp:coreProperties>
</file>